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460" r:id="rId3"/>
    <p:sldId id="2468" r:id="rId4"/>
    <p:sldId id="2452" r:id="rId5"/>
    <p:sldId id="2461" r:id="rId6"/>
    <p:sldId id="2454" r:id="rId7"/>
    <p:sldId id="2451" r:id="rId8"/>
    <p:sldId id="2469" r:id="rId9"/>
    <p:sldId id="2463" r:id="rId10"/>
  </p:sldIdLst>
  <p:sldSz cx="12192000" cy="6858000"/>
  <p:notesSz cx="6858000" cy="9144000"/>
  <p:embeddedFontLst>
    <p:embeddedFont>
      <p:font typeface="Calibri" panose="020F0502020204030204" charset="0"/>
      <p:regular r:id="rId16"/>
      <p:bold r:id="rId17"/>
      <p:italic r:id="rId18"/>
      <p:boldItalic r:id="rId19"/>
    </p:embeddedFont>
    <p:embeddedFont>
      <p:font typeface="Calibri Light" panose="020F030202020403020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962317E-DAFA-49EC-B0B0-F0A681AED036}">
          <p14:sldIdLst>
            <p14:sldId id="2460"/>
            <p14:sldId id="2468"/>
            <p14:sldId id="2452"/>
            <p14:sldId id="2461"/>
            <p14:sldId id="2454"/>
            <p14:sldId id="2451"/>
            <p14:sldId id="2469"/>
            <p14:sldId id="246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i lin" initials="h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8E"/>
    <a:srgbClr val="FFFFFF"/>
    <a:srgbClr val="005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3A7F6-DACF-4D7C-BB53-2BC3C746893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0650B-78D1-4B30-A308-E8FA39A478F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831851" y="4702921"/>
            <a:ext cx="10515600" cy="138673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rgbClr val="00456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Name &amp; title speaker</a:t>
            </a:r>
            <a:endParaRPr lang="nl-NL" dirty="0"/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AA028F0-E65A-4487-9923-76365C8E4832}" type="datetimeFigureOut">
              <a:rPr lang="en-US" smtClean="0"/>
            </a:fld>
            <a:endParaRPr lang="en-US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838200" y="4559830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 userDrawn="1"/>
        </p:nvCxnSpPr>
        <p:spPr>
          <a:xfrm>
            <a:off x="838200" y="4559830"/>
            <a:ext cx="10515600" cy="0"/>
          </a:xfrm>
          <a:prstGeom prst="line">
            <a:avLst/>
          </a:prstGeom>
          <a:ln>
            <a:solidFill>
              <a:srgbClr val="0081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517651" y="2091005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1" name="Footer Placeholder 9"/>
          <p:cNvSpPr txBox="1"/>
          <p:nvPr userDrawn="1"/>
        </p:nvSpPr>
        <p:spPr>
          <a:xfrm>
            <a:off x="7329315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10" name="Footer Placeholder 9"/>
          <p:cNvSpPr txBox="1"/>
          <p:nvPr userDrawn="1"/>
        </p:nvSpPr>
        <p:spPr>
          <a:xfrm>
            <a:off x="7532515" y="65087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A picture containing clipart&#10;&#10;Description automatically generated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" y="6356352"/>
            <a:ext cx="1537952" cy="473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林晖</a:t>
            </a:r>
            <a:endParaRPr lang="en-US" altLang="zh-CN" dirty="0"/>
          </a:p>
          <a:p>
            <a:r>
              <a:rPr lang="en-US" altLang="zh-CN" dirty="0"/>
              <a:t>FCI</a:t>
            </a:r>
            <a:r>
              <a:rPr lang="zh-CN" altLang="en-US" dirty="0"/>
              <a:t>东北亚区总监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</a:rPr>
              <a:t>FCI</a:t>
            </a:r>
            <a:r>
              <a:rPr lang="zh-CN" altLang="en-US" sz="4400" dirty="0">
                <a:solidFill>
                  <a:schemeClr val="accent1">
                    <a:lumMod val="50000"/>
                  </a:schemeClr>
                </a:solidFill>
              </a:rPr>
              <a:t>国际保理</a:t>
            </a:r>
            <a:endParaRPr lang="en-US" altLang="zh-CN" sz="4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CN" altLang="en-US" sz="4400" dirty="0">
                <a:solidFill>
                  <a:schemeClr val="accent1">
                    <a:lumMod val="50000"/>
                  </a:schemeClr>
                </a:solidFill>
              </a:rPr>
              <a:t>与中国保理行业发展</a:t>
            </a:r>
            <a:endParaRPr lang="zh-CN" alt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Freeform 6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9" y="2606033"/>
            <a:ext cx="3661831" cy="1666133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5614875" y="1420838"/>
            <a:ext cx="5878429" cy="46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/>
            <a:r>
              <a:rPr lang="zh-CN" altLang="en-US" sz="2000" dirty="0">
                <a:solidFill>
                  <a:srgbClr val="000000"/>
                </a:solidFill>
              </a:rPr>
              <a:t>全球唯一的保理行业组织</a:t>
            </a:r>
            <a:endParaRPr lang="en-US" altLang="zh-CN" sz="2000" dirty="0">
              <a:solidFill>
                <a:srgbClr val="000000"/>
              </a:solidFill>
            </a:endParaRPr>
          </a:p>
          <a:p>
            <a:pPr marL="285750"/>
            <a:r>
              <a:rPr lang="en-US" altLang="zh-CN" sz="2000" dirty="0">
                <a:solidFill>
                  <a:srgbClr val="000000"/>
                </a:solidFill>
              </a:rPr>
              <a:t>1968</a:t>
            </a:r>
            <a:r>
              <a:rPr lang="zh-CN" altLang="en-US" sz="2000" dirty="0">
                <a:solidFill>
                  <a:srgbClr val="000000"/>
                </a:solidFill>
              </a:rPr>
              <a:t>年成立</a:t>
            </a:r>
            <a:endParaRPr lang="en-US" altLang="zh-CN" sz="2000" dirty="0">
              <a:solidFill>
                <a:srgbClr val="000000"/>
              </a:solidFill>
            </a:endParaRPr>
          </a:p>
          <a:p>
            <a:pPr marL="285750"/>
            <a:r>
              <a:rPr lang="en-US" altLang="zh-CN" sz="2000" dirty="0">
                <a:solidFill>
                  <a:srgbClr val="000000"/>
                </a:solidFill>
              </a:rPr>
              <a:t>400</a:t>
            </a:r>
            <a:r>
              <a:rPr lang="zh-CN" altLang="en-US" sz="2000" dirty="0">
                <a:solidFill>
                  <a:srgbClr val="000000"/>
                </a:solidFill>
              </a:rPr>
              <a:t>家会员机构覆盖</a:t>
            </a:r>
            <a:r>
              <a:rPr lang="en-US" altLang="zh-CN" sz="2000" dirty="0">
                <a:solidFill>
                  <a:srgbClr val="000000"/>
                </a:solidFill>
              </a:rPr>
              <a:t>90</a:t>
            </a:r>
            <a:r>
              <a:rPr lang="zh-CN" altLang="en-US" sz="2000" dirty="0">
                <a:solidFill>
                  <a:srgbClr val="000000"/>
                </a:solidFill>
              </a:rPr>
              <a:t>个国家的全球保理网络</a:t>
            </a:r>
            <a:endParaRPr lang="en-US" altLang="zh-CN" sz="2000" dirty="0">
              <a:solidFill>
                <a:srgbClr val="000000"/>
              </a:solidFill>
            </a:endParaRPr>
          </a:p>
          <a:p>
            <a:pPr marL="285750"/>
            <a:r>
              <a:rPr lang="en-US" altLang="zh-CN" sz="2000" dirty="0">
                <a:solidFill>
                  <a:srgbClr val="000000"/>
                </a:solidFill>
              </a:rPr>
              <a:t>90%</a:t>
            </a:r>
            <a:r>
              <a:rPr lang="zh-CN" altLang="en-US" sz="2000" dirty="0">
                <a:solidFill>
                  <a:srgbClr val="000000"/>
                </a:solidFill>
              </a:rPr>
              <a:t>全球国际保理业务</a:t>
            </a:r>
            <a:endParaRPr lang="en-US" altLang="zh-CN" sz="2000" dirty="0">
              <a:solidFill>
                <a:srgbClr val="000000"/>
              </a:solidFill>
            </a:endParaRPr>
          </a:p>
          <a:p>
            <a:pPr marL="285750"/>
            <a:r>
              <a:rPr lang="zh-CN" altLang="en-US" sz="2000" dirty="0">
                <a:solidFill>
                  <a:srgbClr val="000000"/>
                </a:solidFill>
              </a:rPr>
              <a:t>共同使命：便利全球贸易，助力中小企业发展</a:t>
            </a:r>
            <a:endParaRPr lang="en-US" altLang="zh-CN" sz="2000" dirty="0">
              <a:solidFill>
                <a:srgbClr val="000000"/>
              </a:solidFill>
            </a:endParaRPr>
          </a:p>
          <a:p>
            <a:pPr marL="285750"/>
            <a:endParaRPr lang="en-US" altLang="zh-CN" sz="2000" dirty="0">
              <a:solidFill>
                <a:srgbClr val="000000"/>
              </a:solidFill>
            </a:endParaRPr>
          </a:p>
          <a:p>
            <a:pPr marL="285750"/>
            <a:endParaRPr lang="en-US" altLang="zh-CN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8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FCI</a:t>
            </a:r>
            <a:r>
              <a:rPr lang="zh-CN" alt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主导的全球保理行业</a:t>
            </a:r>
            <a:endParaRPr lang="zh-CN" alt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68" y="446049"/>
            <a:ext cx="7493620" cy="57220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33600" y="34525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rgbClr val="002A8E"/>
                </a:solidFill>
              </a:rPr>
              <a:t>三大支柱</a:t>
            </a:r>
            <a:endParaRPr lang="zh-CN" altLang="en-US" b="1" dirty="0">
              <a:solidFill>
                <a:srgbClr val="002A8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148867" y="2021526"/>
            <a:ext cx="5761191" cy="4121090"/>
            <a:chOff x="3160394" y="3429000"/>
            <a:chExt cx="2984574" cy="2595282"/>
          </a:xfrm>
        </p:grpSpPr>
        <p:sp>
          <p:nvSpPr>
            <p:cNvPr id="10" name="等腰三角形 9"/>
            <p:cNvSpPr/>
            <p:nvPr/>
          </p:nvSpPr>
          <p:spPr>
            <a:xfrm>
              <a:off x="3160394" y="3429000"/>
              <a:ext cx="2595282" cy="2595282"/>
            </a:xfrm>
            <a:prstGeom prst="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4458035" y="3689922"/>
              <a:ext cx="1686933" cy="614351"/>
            </a:xfrm>
            <a:custGeom>
              <a:avLst/>
              <a:gdLst>
                <a:gd name="connsiteX0" fmla="*/ 0 w 1686933"/>
                <a:gd name="connsiteY0" fmla="*/ 102394 h 614351"/>
                <a:gd name="connsiteX1" fmla="*/ 102394 w 1686933"/>
                <a:gd name="connsiteY1" fmla="*/ 0 h 614351"/>
                <a:gd name="connsiteX2" fmla="*/ 1584539 w 1686933"/>
                <a:gd name="connsiteY2" fmla="*/ 0 h 614351"/>
                <a:gd name="connsiteX3" fmla="*/ 1686933 w 1686933"/>
                <a:gd name="connsiteY3" fmla="*/ 102394 h 614351"/>
                <a:gd name="connsiteX4" fmla="*/ 1686933 w 1686933"/>
                <a:gd name="connsiteY4" fmla="*/ 511957 h 614351"/>
                <a:gd name="connsiteX5" fmla="*/ 1584539 w 1686933"/>
                <a:gd name="connsiteY5" fmla="*/ 614351 h 614351"/>
                <a:gd name="connsiteX6" fmla="*/ 102394 w 1686933"/>
                <a:gd name="connsiteY6" fmla="*/ 614351 h 614351"/>
                <a:gd name="connsiteX7" fmla="*/ 0 w 1686933"/>
                <a:gd name="connsiteY7" fmla="*/ 511957 h 614351"/>
                <a:gd name="connsiteX8" fmla="*/ 0 w 1686933"/>
                <a:gd name="connsiteY8" fmla="*/ 102394 h 6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933" h="614351">
                  <a:moveTo>
                    <a:pt x="0" y="102394"/>
                  </a:moveTo>
                  <a:cubicBezTo>
                    <a:pt x="0" y="45843"/>
                    <a:pt x="45843" y="0"/>
                    <a:pt x="102394" y="0"/>
                  </a:cubicBezTo>
                  <a:lnTo>
                    <a:pt x="1584539" y="0"/>
                  </a:lnTo>
                  <a:cubicBezTo>
                    <a:pt x="1641090" y="0"/>
                    <a:pt x="1686933" y="45843"/>
                    <a:pt x="1686933" y="102394"/>
                  </a:cubicBezTo>
                  <a:lnTo>
                    <a:pt x="1686933" y="511957"/>
                  </a:lnTo>
                  <a:cubicBezTo>
                    <a:pt x="1686933" y="568508"/>
                    <a:pt x="1641090" y="614351"/>
                    <a:pt x="1584539" y="614351"/>
                  </a:cubicBezTo>
                  <a:lnTo>
                    <a:pt x="102394" y="614351"/>
                  </a:lnTo>
                  <a:cubicBezTo>
                    <a:pt x="45843" y="614351"/>
                    <a:pt x="0" y="568508"/>
                    <a:pt x="0" y="511957"/>
                  </a:cubicBezTo>
                  <a:lnTo>
                    <a:pt x="0" y="10239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430" tIns="121430" rIns="121430" bIns="12143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/>
                <a:t>行业标准</a:t>
              </a:r>
              <a:endParaRPr lang="zh-CN" altLang="en-US" sz="2400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4458035" y="4381068"/>
              <a:ext cx="1686933" cy="614351"/>
            </a:xfrm>
            <a:custGeom>
              <a:avLst/>
              <a:gdLst>
                <a:gd name="connsiteX0" fmla="*/ 0 w 1686933"/>
                <a:gd name="connsiteY0" fmla="*/ 102394 h 614351"/>
                <a:gd name="connsiteX1" fmla="*/ 102394 w 1686933"/>
                <a:gd name="connsiteY1" fmla="*/ 0 h 614351"/>
                <a:gd name="connsiteX2" fmla="*/ 1584539 w 1686933"/>
                <a:gd name="connsiteY2" fmla="*/ 0 h 614351"/>
                <a:gd name="connsiteX3" fmla="*/ 1686933 w 1686933"/>
                <a:gd name="connsiteY3" fmla="*/ 102394 h 614351"/>
                <a:gd name="connsiteX4" fmla="*/ 1686933 w 1686933"/>
                <a:gd name="connsiteY4" fmla="*/ 511957 h 614351"/>
                <a:gd name="connsiteX5" fmla="*/ 1584539 w 1686933"/>
                <a:gd name="connsiteY5" fmla="*/ 614351 h 614351"/>
                <a:gd name="connsiteX6" fmla="*/ 102394 w 1686933"/>
                <a:gd name="connsiteY6" fmla="*/ 614351 h 614351"/>
                <a:gd name="connsiteX7" fmla="*/ 0 w 1686933"/>
                <a:gd name="connsiteY7" fmla="*/ 511957 h 614351"/>
                <a:gd name="connsiteX8" fmla="*/ 0 w 1686933"/>
                <a:gd name="connsiteY8" fmla="*/ 102394 h 6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933" h="614351">
                  <a:moveTo>
                    <a:pt x="0" y="102394"/>
                  </a:moveTo>
                  <a:cubicBezTo>
                    <a:pt x="0" y="45843"/>
                    <a:pt x="45843" y="0"/>
                    <a:pt x="102394" y="0"/>
                  </a:cubicBezTo>
                  <a:lnTo>
                    <a:pt x="1584539" y="0"/>
                  </a:lnTo>
                  <a:cubicBezTo>
                    <a:pt x="1641090" y="0"/>
                    <a:pt x="1686933" y="45843"/>
                    <a:pt x="1686933" y="102394"/>
                  </a:cubicBezTo>
                  <a:lnTo>
                    <a:pt x="1686933" y="511957"/>
                  </a:lnTo>
                  <a:cubicBezTo>
                    <a:pt x="1686933" y="568508"/>
                    <a:pt x="1641090" y="614351"/>
                    <a:pt x="1584539" y="614351"/>
                  </a:cubicBezTo>
                  <a:lnTo>
                    <a:pt x="102394" y="614351"/>
                  </a:lnTo>
                  <a:cubicBezTo>
                    <a:pt x="45843" y="614351"/>
                    <a:pt x="0" y="568508"/>
                    <a:pt x="0" y="511957"/>
                  </a:cubicBezTo>
                  <a:lnTo>
                    <a:pt x="0" y="10239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430" tIns="121430" rIns="121430" bIns="12143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/>
                <a:t>全球网络</a:t>
              </a:r>
              <a:endParaRPr lang="zh-CN" altLang="en-US" sz="2400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4458035" y="5072213"/>
              <a:ext cx="1686933" cy="614351"/>
            </a:xfrm>
            <a:custGeom>
              <a:avLst/>
              <a:gdLst>
                <a:gd name="connsiteX0" fmla="*/ 0 w 1686933"/>
                <a:gd name="connsiteY0" fmla="*/ 102394 h 614351"/>
                <a:gd name="connsiteX1" fmla="*/ 102394 w 1686933"/>
                <a:gd name="connsiteY1" fmla="*/ 0 h 614351"/>
                <a:gd name="connsiteX2" fmla="*/ 1584539 w 1686933"/>
                <a:gd name="connsiteY2" fmla="*/ 0 h 614351"/>
                <a:gd name="connsiteX3" fmla="*/ 1686933 w 1686933"/>
                <a:gd name="connsiteY3" fmla="*/ 102394 h 614351"/>
                <a:gd name="connsiteX4" fmla="*/ 1686933 w 1686933"/>
                <a:gd name="connsiteY4" fmla="*/ 511957 h 614351"/>
                <a:gd name="connsiteX5" fmla="*/ 1584539 w 1686933"/>
                <a:gd name="connsiteY5" fmla="*/ 614351 h 614351"/>
                <a:gd name="connsiteX6" fmla="*/ 102394 w 1686933"/>
                <a:gd name="connsiteY6" fmla="*/ 614351 h 614351"/>
                <a:gd name="connsiteX7" fmla="*/ 0 w 1686933"/>
                <a:gd name="connsiteY7" fmla="*/ 511957 h 614351"/>
                <a:gd name="connsiteX8" fmla="*/ 0 w 1686933"/>
                <a:gd name="connsiteY8" fmla="*/ 102394 h 6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933" h="614351">
                  <a:moveTo>
                    <a:pt x="0" y="102394"/>
                  </a:moveTo>
                  <a:cubicBezTo>
                    <a:pt x="0" y="45843"/>
                    <a:pt x="45843" y="0"/>
                    <a:pt x="102394" y="0"/>
                  </a:cubicBezTo>
                  <a:lnTo>
                    <a:pt x="1584539" y="0"/>
                  </a:lnTo>
                  <a:cubicBezTo>
                    <a:pt x="1641090" y="0"/>
                    <a:pt x="1686933" y="45843"/>
                    <a:pt x="1686933" y="102394"/>
                  </a:cubicBezTo>
                  <a:lnTo>
                    <a:pt x="1686933" y="511957"/>
                  </a:lnTo>
                  <a:cubicBezTo>
                    <a:pt x="1686933" y="568508"/>
                    <a:pt x="1641090" y="614351"/>
                    <a:pt x="1584539" y="614351"/>
                  </a:cubicBezTo>
                  <a:lnTo>
                    <a:pt x="102394" y="614351"/>
                  </a:lnTo>
                  <a:cubicBezTo>
                    <a:pt x="45843" y="614351"/>
                    <a:pt x="0" y="568508"/>
                    <a:pt x="0" y="511957"/>
                  </a:cubicBezTo>
                  <a:lnTo>
                    <a:pt x="0" y="10239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430" tIns="121430" rIns="121430" bIns="12143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/>
                <a:t>最佳实践</a:t>
              </a:r>
              <a:endParaRPr lang="zh-CN" altLang="en-US" sz="240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1943" y="1354576"/>
            <a:ext cx="3804234" cy="15607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行业标准</a:t>
            </a:r>
            <a:endParaRPr lang="en-US" altLang="zh-CN" dirty="0"/>
          </a:p>
        </p:txBody>
      </p:sp>
      <p:sp>
        <p:nvSpPr>
          <p:cNvPr id="13" name="Content Placeholder 10"/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zh-CN" sz="2000" dirty="0"/>
              <a:t>GRIF </a:t>
            </a:r>
            <a:r>
              <a:rPr lang="zh-CN" altLang="en-US" sz="2000" dirty="0"/>
              <a:t>国际保理通用规则</a:t>
            </a:r>
            <a:endParaRPr lang="en-US" altLang="zh-CN" sz="2000" dirty="0"/>
          </a:p>
          <a:p>
            <a:endParaRPr lang="en-US" sz="2000" dirty="0"/>
          </a:p>
          <a:p>
            <a:r>
              <a:rPr lang="en-US" altLang="zh-CN" sz="2000" dirty="0" err="1"/>
              <a:t>EDIFACToring</a:t>
            </a:r>
            <a:r>
              <a:rPr lang="en-US" altLang="zh-CN" sz="2000" dirty="0"/>
              <a:t> </a:t>
            </a:r>
            <a:r>
              <a:rPr lang="zh-CN" altLang="en-US" sz="2000" dirty="0"/>
              <a:t>保理商交易报文系统</a:t>
            </a:r>
            <a:endParaRPr lang="en-US" altLang="zh-CN" sz="2000" dirty="0"/>
          </a:p>
          <a:p>
            <a:endParaRPr lang="en-US" sz="2000" dirty="0"/>
          </a:p>
          <a:p>
            <a:r>
              <a:rPr lang="en-US" altLang="zh-CN" sz="2000" dirty="0"/>
              <a:t>Rules of Arbitration </a:t>
            </a:r>
            <a:r>
              <a:rPr lang="zh-CN" altLang="en-US" sz="2000" dirty="0"/>
              <a:t>仲裁规则</a:t>
            </a:r>
            <a:endParaRPr lang="en-US" altLang="zh-CN" sz="2000" dirty="0"/>
          </a:p>
          <a:p>
            <a:pPr marL="0"/>
            <a:endParaRPr lang="en-US" sz="2000" dirty="0"/>
          </a:p>
        </p:txBody>
      </p:sp>
      <p:pic>
        <p:nvPicPr>
          <p:cNvPr id="15" name="内容占位符 5" descr="图片包含 屏幕截图&#10;&#10;描述已自动生成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字, 地图&#10;&#10;描述已自动生成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6867" y="5"/>
            <a:ext cx="4831627" cy="4520011"/>
          </a:xfrm>
          <a:custGeom>
            <a:avLst/>
            <a:gdLst>
              <a:gd name="connsiteX0" fmla="*/ 0 w 4831627"/>
              <a:gd name="connsiteY0" fmla="*/ 0 h 4520011"/>
              <a:gd name="connsiteX1" fmla="*/ 4831627 w 4831627"/>
              <a:gd name="connsiteY1" fmla="*/ 0 h 4520011"/>
              <a:gd name="connsiteX2" fmla="*/ 1416677 w 4831627"/>
              <a:gd name="connsiteY2" fmla="*/ 4520011 h 45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</p:spPr>
      </p:pic>
      <p:pic>
        <p:nvPicPr>
          <p:cNvPr id="9" name="内容占位符 5" descr="图片包含 屏幕截图&#10;&#10;描述已自动生成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1994" y="-4"/>
            <a:ext cx="8139373" cy="6858000"/>
          </a:xfrm>
          <a:custGeom>
            <a:avLst/>
            <a:gdLst>
              <a:gd name="connsiteX0" fmla="*/ 5181344 w 8139373"/>
              <a:gd name="connsiteY0" fmla="*/ 0 h 6858000"/>
              <a:gd name="connsiteX1" fmla="*/ 8139373 w 8139373"/>
              <a:gd name="connsiteY1" fmla="*/ 0 h 6858000"/>
              <a:gd name="connsiteX2" fmla="*/ 8139373 w 8139373"/>
              <a:gd name="connsiteY2" fmla="*/ 6858000 h 6858000"/>
              <a:gd name="connsiteX3" fmla="*/ 0 w 81393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1176489"/>
            <a:ext cx="3749061" cy="1508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3200" kern="1200">
                <a:solidFill>
                  <a:srgbClr val="355E41"/>
                </a:solidFill>
                <a:latin typeface="+mj-lt"/>
                <a:ea typeface="+mj-ea"/>
                <a:cs typeface="+mj-cs"/>
              </a:rPr>
              <a:t>全球网络</a:t>
            </a:r>
            <a:endParaRPr lang="en-US" altLang="zh-CN" sz="3200" kern="1200">
              <a:solidFill>
                <a:srgbClr val="355E4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Isosceles Tri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77334" y="2795618"/>
            <a:ext cx="3749061" cy="300528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zh-CN" sz="1800"/>
              <a:t>400</a:t>
            </a:r>
            <a:r>
              <a:rPr lang="zh-CN" altLang="en-US" sz="1800"/>
              <a:t>家会员机构</a:t>
            </a:r>
            <a:endParaRPr lang="en-US" altLang="zh-CN" sz="1800"/>
          </a:p>
          <a:p>
            <a:r>
              <a:rPr lang="en-US" altLang="zh-CN" sz="1800"/>
              <a:t>90</a:t>
            </a:r>
            <a:r>
              <a:rPr lang="zh-CN" altLang="en-US" sz="1800"/>
              <a:t>个国家</a:t>
            </a:r>
            <a:endParaRPr 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934390" y="626014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FCI</a:t>
            </a:r>
            <a:r>
              <a:rPr lang="zh-CN" altLang="en-US" dirty="0"/>
              <a:t>在中国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1"/>
          </p:nvPr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828" y="10"/>
            <a:ext cx="8117058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55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与成熟市场比较</a:t>
            </a:r>
            <a:endParaRPr lang="zh-CN" alt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16" y="541176"/>
            <a:ext cx="8586253" cy="57476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演示</Application>
  <PresentationFormat>宽屏</PresentationFormat>
  <Paragraphs>42</Paragraphs>
  <Slides>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Helvetica</vt:lpstr>
      <vt:lpstr>Calibri</vt:lpstr>
      <vt:lpstr>等线</vt:lpstr>
      <vt:lpstr>微软雅黑</vt:lpstr>
      <vt:lpstr>Arial Unicode MS</vt:lpstr>
      <vt:lpstr>Calibri Light</vt:lpstr>
      <vt:lpstr>等线 Light</vt:lpstr>
      <vt:lpstr>2_Office Theme</vt:lpstr>
      <vt:lpstr>PowerPoint 演示文稿</vt:lpstr>
      <vt:lpstr>PowerPoint 演示文稿</vt:lpstr>
      <vt:lpstr>FCI主导的全球保理行业</vt:lpstr>
      <vt:lpstr>三大支柱</vt:lpstr>
      <vt:lpstr>行业标准</vt:lpstr>
      <vt:lpstr>全球网络</vt:lpstr>
      <vt:lpstr>FCI在中国</vt:lpstr>
      <vt:lpstr>与成熟市场比较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hui lin</dc:creator>
  <cp:lastModifiedBy>凌*青寒</cp:lastModifiedBy>
  <cp:revision>6</cp:revision>
  <dcterms:created xsi:type="dcterms:W3CDTF">2019-04-15T04:28:00Z</dcterms:created>
  <dcterms:modified xsi:type="dcterms:W3CDTF">2019-05-24T07:40:39Z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