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51" r:id="rId3"/>
    <p:sldId id="350" r:id="rId4"/>
    <p:sldId id="353" r:id="rId5"/>
    <p:sldId id="348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E"/>
    <a:srgbClr val="F63616"/>
    <a:srgbClr val="466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 autoAdjust="0"/>
    <p:restoredTop sz="84712" autoAdjust="0"/>
  </p:normalViewPr>
  <p:slideViewPr>
    <p:cSldViewPr>
      <p:cViewPr varScale="1">
        <p:scale>
          <a:sx n="83" d="100"/>
          <a:sy n="83" d="100"/>
        </p:scale>
        <p:origin x="48" y="316"/>
      </p:cViewPr>
      <p:guideLst>
        <p:guide orient="horz"/>
        <p:guide pos="425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D81A4-8FBA-4282-B630-98C9EA3E97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213C1-8E57-478A-A997-A0B7826949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" y="0"/>
            <a:ext cx="1215341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 hasCustomPrompt="1"/>
          </p:nvPr>
        </p:nvSpPr>
        <p:spPr>
          <a:xfrm>
            <a:off x="0" y="37352"/>
            <a:ext cx="5519936" cy="4308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单击此处编辑二级标题样式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5" Type="http://schemas.openxmlformats.org/officeDocument/2006/relationships/theme" Target="../theme/theme1.xml"/><Relationship Id="rId44" Type="http://schemas.openxmlformats.org/officeDocument/2006/relationships/image" Target="../media/image2.jpeg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384"/>
            <a:ext cx="12245001" cy="688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2.xml"/><Relationship Id="rId4" Type="http://schemas.openxmlformats.org/officeDocument/2006/relationships/image" Target="../media/image6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3.xml"/><Relationship Id="rId5" Type="http://schemas.openxmlformats.org/officeDocument/2006/relationships/image" Target="../media/image6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384" y="77205"/>
            <a:ext cx="5794399" cy="461665"/>
          </a:xfrm>
        </p:spPr>
        <p:txBody>
          <a:bodyPr/>
          <a:lstStyle/>
          <a:p>
            <a:r>
              <a:rPr lang="zh-CN" altLang="en-US" dirty="0"/>
              <a:t>订单管理（医疗机构）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524001" y="548680"/>
            <a:ext cx="9122965" cy="4618608"/>
            <a:chOff x="76200" y="1155700"/>
            <a:chExt cx="8991600" cy="45466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155700"/>
              <a:ext cx="8991600" cy="454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20140995">
              <a:off x="2249184" y="3374154"/>
              <a:ext cx="4755963" cy="584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</a:rPr>
                <a:t>订单管理，同步订单状态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24000" y="1155699"/>
            <a:ext cx="9144000" cy="4119334"/>
            <a:chOff x="0" y="1155699"/>
            <a:chExt cx="9144000" cy="4119334"/>
          </a:xfrm>
        </p:grpSpPr>
        <p:pic>
          <p:nvPicPr>
            <p:cNvPr id="9" name="图片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55699"/>
              <a:ext cx="9144000" cy="411933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20140995">
              <a:off x="2666778" y="2806898"/>
              <a:ext cx="3458501" cy="584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</a:rPr>
                <a:t>高值耗材备货申请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24000" y="1674856"/>
            <a:ext cx="9144000" cy="4418440"/>
            <a:chOff x="0" y="1674856"/>
            <a:chExt cx="9144000" cy="4418440"/>
          </a:xfrm>
        </p:grpSpPr>
        <p:pic>
          <p:nvPicPr>
            <p:cNvPr id="11" name="图片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74856"/>
              <a:ext cx="9144000" cy="44184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0140995">
              <a:off x="2377787" y="3539197"/>
              <a:ext cx="5103411" cy="10772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</a:rPr>
                <a:t>订单入库（院内耗材系统）</a:t>
              </a:r>
              <a:endParaRPr lang="en-US" altLang="zh-CN" sz="3200" b="1" dirty="0">
                <a:solidFill>
                  <a:srgbClr val="FF0000"/>
                </a:solidFill>
              </a:endParaRPr>
            </a:p>
            <a:p>
              <a:pPr algn="ctr"/>
              <a:r>
                <a:rPr lang="zh-CN" altLang="en-US" sz="3200" b="1" dirty="0">
                  <a:solidFill>
                    <a:srgbClr val="FF0000"/>
                  </a:solidFill>
                </a:rPr>
                <a:t>内外网互通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315981"/>
            <a:ext cx="1433242" cy="40949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524000" y="603639"/>
            <a:ext cx="132146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502965" y="1080716"/>
            <a:ext cx="132146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502965" y="1633821"/>
            <a:ext cx="132146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6839" y="76350"/>
            <a:ext cx="5794399" cy="461665"/>
          </a:xfrm>
        </p:spPr>
        <p:txBody>
          <a:bodyPr/>
          <a:lstStyle/>
          <a:p>
            <a:r>
              <a:rPr lang="zh-CN" altLang="en-US" dirty="0" smtClean="0"/>
              <a:t>订单管理</a:t>
            </a:r>
            <a:r>
              <a:rPr lang="en-US" altLang="zh-CN" dirty="0" smtClean="0"/>
              <a:t>—</a:t>
            </a:r>
            <a:r>
              <a:rPr lang="zh-CN" altLang="en-US" dirty="0" smtClean="0"/>
              <a:t>采购申请（二维码）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83681" y="539388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耗材管理系统生成采购二维码（审核通过）</a:t>
            </a:r>
            <a:endParaRPr lang="zh-CN" altLang="en-US" dirty="0"/>
          </a:p>
        </p:txBody>
      </p:sp>
      <p:sp>
        <p:nvSpPr>
          <p:cNvPr id="4" name="右箭头 3"/>
          <p:cNvSpPr/>
          <p:nvPr/>
        </p:nvSpPr>
        <p:spPr>
          <a:xfrm rot="5400000">
            <a:off x="5851848" y="883478"/>
            <a:ext cx="43414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68265" y="134286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统一供应链平台（医院门户）扫码生成采购单</a:t>
            </a:r>
            <a:endParaRPr lang="zh-CN" altLang="en-US" dirty="0"/>
          </a:p>
        </p:txBody>
      </p:sp>
      <p:sp>
        <p:nvSpPr>
          <p:cNvPr id="7" name="右箭头 6"/>
          <p:cNvSpPr/>
          <p:nvPr/>
        </p:nvSpPr>
        <p:spPr>
          <a:xfrm rot="5400000">
            <a:off x="5851848" y="1686958"/>
            <a:ext cx="43414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284092" y="216421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进入采购流程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1543794" y="2560980"/>
            <a:ext cx="9112250" cy="3638550"/>
            <a:chOff x="19794" y="2560980"/>
            <a:chExt cx="9112250" cy="363855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4" y="2560980"/>
              <a:ext cx="9112250" cy="36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577003" y="2708920"/>
              <a:ext cx="5935838" cy="4616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rgbClr val="FF0000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sz="2400" dirty="0"/>
                <a:t>耗材管理系统生成采购二维码（审核通过）</a:t>
              </a:r>
              <a:endParaRPr lang="zh-CN" altLang="en-US" sz="24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43794" y="1775994"/>
            <a:ext cx="9061450" cy="4679950"/>
            <a:chOff x="-540568" y="2207318"/>
            <a:chExt cx="9061450" cy="467995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2207318"/>
              <a:ext cx="9061450" cy="467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475656" y="4380255"/>
              <a:ext cx="6408712" cy="4616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rgbClr val="FF0000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sz="2400" dirty="0"/>
                <a:t>统一供应链平台（医院门户）扫码生成采购单</a:t>
              </a:r>
              <a:endParaRPr lang="zh-CN" altLang="en-US" sz="2400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508745" y="2939752"/>
            <a:ext cx="9169400" cy="3035300"/>
            <a:chOff x="-109141" y="4293096"/>
            <a:chExt cx="9169400" cy="3035300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141" y="4293096"/>
              <a:ext cx="9169400" cy="303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459335" y="5672980"/>
              <a:ext cx="4032448" cy="4616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rgbClr val="FF0000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sz="2400" dirty="0"/>
                <a:t>生成采购单，进入采购流程</a:t>
              </a:r>
              <a:endParaRPr lang="zh-CN" altLang="en-US" sz="2400" dirty="0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51951"/>
            <a:ext cx="1433242" cy="409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478" y="162499"/>
            <a:ext cx="4345799" cy="461665"/>
          </a:xfrm>
        </p:spPr>
        <p:txBody>
          <a:bodyPr/>
          <a:lstStyle/>
          <a:p>
            <a:r>
              <a:rPr lang="zh-CN" altLang="en-US" dirty="0"/>
              <a:t>订单管理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订单入库（二维码）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80090" y="620688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供应商订单配送完毕，医院完成验收</a:t>
            </a:r>
            <a:endParaRPr lang="zh-CN" altLang="en-US" dirty="0"/>
          </a:p>
        </p:txBody>
      </p:sp>
      <p:sp>
        <p:nvSpPr>
          <p:cNvPr id="4" name="右箭头 3"/>
          <p:cNvSpPr/>
          <p:nvPr/>
        </p:nvSpPr>
        <p:spPr>
          <a:xfrm>
            <a:off x="6430996" y="563038"/>
            <a:ext cx="43414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900570" y="62068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耗材管理系统扫码送货单</a:t>
            </a:r>
            <a:endParaRPr lang="zh-CN" altLang="en-US" dirty="0"/>
          </a:p>
        </p:txBody>
      </p:sp>
      <p:sp>
        <p:nvSpPr>
          <p:cNvPr id="6" name="右箭头 5"/>
          <p:cNvSpPr/>
          <p:nvPr/>
        </p:nvSpPr>
        <p:spPr>
          <a:xfrm rot="5400000">
            <a:off x="8045406" y="953386"/>
            <a:ext cx="43414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900570" y="141277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耗材管理系统生成入库单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2307725" y="2060848"/>
            <a:ext cx="7395936" cy="4098270"/>
            <a:chOff x="1701902" y="507415"/>
            <a:chExt cx="7395936" cy="40982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01902" y="507415"/>
              <a:ext cx="5686039" cy="409827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5798" y="507415"/>
              <a:ext cx="5612040" cy="2360148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</p:grpSp>
      <p:grpSp>
        <p:nvGrpSpPr>
          <p:cNvPr id="11" name="组合 10"/>
          <p:cNvGrpSpPr/>
          <p:nvPr/>
        </p:nvGrpSpPr>
        <p:grpSpPr>
          <a:xfrm>
            <a:off x="1524000" y="1916832"/>
            <a:ext cx="9080500" cy="3263900"/>
            <a:chOff x="0" y="1916832"/>
            <a:chExt cx="9080500" cy="326390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16832"/>
              <a:ext cx="9080500" cy="326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278776" y="2276872"/>
              <a:ext cx="4702020" cy="584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</a:rPr>
                <a:t>耗材管理系统扫码送货单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24000" y="1936788"/>
            <a:ext cx="9144000" cy="3515844"/>
            <a:chOff x="107504" y="3342156"/>
            <a:chExt cx="9144000" cy="351584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504" y="3342156"/>
              <a:ext cx="9144000" cy="351584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278776" y="3940506"/>
              <a:ext cx="4702020" cy="584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</a:rPr>
                <a:t>耗材管理系统生成入库单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268651"/>
            <a:ext cx="1433242" cy="409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3005" y="308646"/>
            <a:ext cx="5794399" cy="461665"/>
          </a:xfrm>
        </p:spPr>
        <p:txBody>
          <a:bodyPr/>
          <a:lstStyle/>
          <a:p>
            <a:r>
              <a:rPr lang="zh-CN" altLang="en-US" dirty="0" smtClean="0"/>
              <a:t>订单管理（供应商）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5042666" y="3269003"/>
            <a:ext cx="1627582" cy="1385713"/>
            <a:chOff x="4208894" y="3762612"/>
            <a:chExt cx="1822450" cy="1551623"/>
          </a:xfrm>
        </p:grpSpPr>
        <p:sp>
          <p:nvSpPr>
            <p:cNvPr id="4" name="等腰三角形 3"/>
            <p:cNvSpPr/>
            <p:nvPr/>
          </p:nvSpPr>
          <p:spPr>
            <a:xfrm rot="10800000">
              <a:off x="4208894" y="3762612"/>
              <a:ext cx="1822450" cy="1551623"/>
            </a:xfrm>
            <a:prstGeom prst="triangle">
              <a:avLst/>
            </a:prstGeom>
            <a:solidFill>
              <a:srgbClr val="0070C0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5" name="TextBox 3"/>
            <p:cNvSpPr txBox="1"/>
            <p:nvPr/>
          </p:nvSpPr>
          <p:spPr>
            <a:xfrm>
              <a:off x="4711452" y="3969357"/>
              <a:ext cx="824027" cy="79264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2000" b="1" kern="0" dirty="0">
                  <a:solidFill>
                    <a:srgbClr val="F8F8F8"/>
                  </a:solidFill>
                  <a:latin typeface="微软雅黑" panose="020B0503020204020204" pitchFamily="34" charset="-122"/>
                </a:rPr>
                <a:t>订单管理</a:t>
              </a:r>
              <a:endParaRPr lang="zh-CN" altLang="en-US" sz="2000" b="1" kern="0" dirty="0">
                <a:solidFill>
                  <a:srgbClr val="F8F8F8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63311" y="3371779"/>
            <a:ext cx="1576321" cy="1340149"/>
            <a:chOff x="5237842" y="4004098"/>
            <a:chExt cx="1765052" cy="1500603"/>
          </a:xfrm>
        </p:grpSpPr>
        <p:sp>
          <p:nvSpPr>
            <p:cNvPr id="7" name="等腰三角形 7"/>
            <p:cNvSpPr/>
            <p:nvPr/>
          </p:nvSpPr>
          <p:spPr>
            <a:xfrm>
              <a:off x="5237842" y="4004098"/>
              <a:ext cx="1765052" cy="1500603"/>
            </a:xfrm>
            <a:custGeom>
              <a:avLst/>
              <a:gdLst/>
              <a:ahLst/>
              <a:cxnLst/>
              <a:rect l="l" t="t" r="r" b="b"/>
              <a:pathLst>
                <a:path w="1765052" h="1500603">
                  <a:moveTo>
                    <a:pt x="882526" y="0"/>
                  </a:moveTo>
                  <a:lnTo>
                    <a:pt x="1765052" y="1500603"/>
                  </a:lnTo>
                  <a:lnTo>
                    <a:pt x="0" y="1500603"/>
                  </a:lnTo>
                  <a:lnTo>
                    <a:pt x="375894" y="861452"/>
                  </a:lnTo>
                  <a:lnTo>
                    <a:pt x="464514" y="915388"/>
                  </a:lnTo>
                  <a:lnTo>
                    <a:pt x="392059" y="1034436"/>
                  </a:lnTo>
                  <a:lnTo>
                    <a:pt x="748236" y="924919"/>
                  </a:lnTo>
                  <a:lnTo>
                    <a:pt x="681880" y="558240"/>
                  </a:lnTo>
                  <a:lnTo>
                    <a:pt x="609424" y="677289"/>
                  </a:lnTo>
                  <a:lnTo>
                    <a:pt x="517210" y="621166"/>
                  </a:lnTo>
                  <a:close/>
                </a:path>
              </a:pathLst>
            </a:custGeom>
            <a:solidFill>
              <a:srgbClr val="00B0F0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6150328" y="4958700"/>
              <a:ext cx="361139" cy="379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zh-CN" sz="1600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C</a:t>
              </a:r>
              <a:endParaRPr lang="zh-CN" altLang="en-US" sz="1600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77836" y="1760190"/>
            <a:ext cx="1604674" cy="1311991"/>
            <a:chOff x="4244067" y="2343574"/>
            <a:chExt cx="1796802" cy="1469072"/>
          </a:xfrm>
        </p:grpSpPr>
        <p:sp>
          <p:nvSpPr>
            <p:cNvPr id="10" name="等腰三角形 6"/>
            <p:cNvSpPr/>
            <p:nvPr/>
          </p:nvSpPr>
          <p:spPr>
            <a:xfrm>
              <a:off x="4244067" y="2343574"/>
              <a:ext cx="1796802" cy="1469072"/>
            </a:xfrm>
            <a:custGeom>
              <a:avLst/>
              <a:gdLst/>
              <a:ahLst/>
              <a:cxnLst/>
              <a:rect l="l" t="t" r="r" b="b"/>
              <a:pathLst>
                <a:path w="1796802" h="1469072">
                  <a:moveTo>
                    <a:pt x="898401" y="0"/>
                  </a:moveTo>
                  <a:lnTo>
                    <a:pt x="1796802" y="1469072"/>
                  </a:lnTo>
                  <a:lnTo>
                    <a:pt x="1015417" y="1469072"/>
                  </a:lnTo>
                  <a:lnTo>
                    <a:pt x="1015417" y="1372637"/>
                  </a:lnTo>
                  <a:lnTo>
                    <a:pt x="1154781" y="1372637"/>
                  </a:lnTo>
                  <a:lnTo>
                    <a:pt x="876052" y="1125318"/>
                  </a:lnTo>
                  <a:lnTo>
                    <a:pt x="597323" y="1372637"/>
                  </a:lnTo>
                  <a:lnTo>
                    <a:pt x="736688" y="1372637"/>
                  </a:lnTo>
                  <a:lnTo>
                    <a:pt x="736688" y="1469072"/>
                  </a:lnTo>
                  <a:lnTo>
                    <a:pt x="0" y="1469072"/>
                  </a:lnTo>
                  <a:close/>
                </a:path>
              </a:pathLst>
            </a:custGeom>
            <a:solidFill>
              <a:srgbClr val="00B0F0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4950402" y="3047006"/>
              <a:ext cx="368321" cy="379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zh-CN" sz="1600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A</a:t>
              </a:r>
              <a:endParaRPr lang="zh-CN" altLang="en-US" sz="1600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109467" y="3371779"/>
            <a:ext cx="1576321" cy="1340149"/>
            <a:chOff x="3275692" y="4004098"/>
            <a:chExt cx="1765052" cy="1500603"/>
          </a:xfrm>
        </p:grpSpPr>
        <p:sp>
          <p:nvSpPr>
            <p:cNvPr id="13" name="等腰三角形 11"/>
            <p:cNvSpPr/>
            <p:nvPr/>
          </p:nvSpPr>
          <p:spPr>
            <a:xfrm>
              <a:off x="3275692" y="4004098"/>
              <a:ext cx="1765052" cy="1500603"/>
            </a:xfrm>
            <a:custGeom>
              <a:avLst/>
              <a:gdLst/>
              <a:ahLst/>
              <a:cxnLst/>
              <a:rect l="l" t="t" r="r" b="b"/>
              <a:pathLst>
                <a:path w="1765052" h="1500603">
                  <a:moveTo>
                    <a:pt x="882526" y="0"/>
                  </a:moveTo>
                  <a:lnTo>
                    <a:pt x="1236032" y="601083"/>
                  </a:lnTo>
                  <a:lnTo>
                    <a:pt x="1121186" y="667974"/>
                  </a:lnTo>
                  <a:lnTo>
                    <a:pt x="1051045" y="547547"/>
                  </a:lnTo>
                  <a:lnTo>
                    <a:pt x="977616" y="912876"/>
                  </a:lnTo>
                  <a:lnTo>
                    <a:pt x="1331611" y="1029255"/>
                  </a:lnTo>
                  <a:lnTo>
                    <a:pt x="1261469" y="908828"/>
                  </a:lnTo>
                  <a:lnTo>
                    <a:pt x="1377332" y="841344"/>
                  </a:lnTo>
                  <a:lnTo>
                    <a:pt x="1765052" y="1500603"/>
                  </a:lnTo>
                  <a:lnTo>
                    <a:pt x="0" y="1500603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3780914" y="4936591"/>
              <a:ext cx="350370" cy="379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zh-CN" sz="1600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B</a:t>
              </a:r>
              <a:endParaRPr lang="zh-CN" altLang="en-US" sz="1600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 flipH="1">
            <a:off x="6495359" y="2849248"/>
            <a:ext cx="2548069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ysDot"/>
            <a:headEnd type="oval"/>
            <a:tailEnd type="oval"/>
          </a:ln>
          <a:effectLst/>
        </p:spPr>
      </p:cxnSp>
      <p:cxnSp>
        <p:nvCxnSpPr>
          <p:cNvPr id="16" name="直接连接符 15"/>
          <p:cNvCxnSpPr/>
          <p:nvPr/>
        </p:nvCxnSpPr>
        <p:spPr>
          <a:xfrm flipH="1">
            <a:off x="2107531" y="4031921"/>
            <a:ext cx="2593242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ysDot"/>
            <a:headEnd type="oval"/>
            <a:tailEnd type="oval"/>
          </a:ln>
          <a:effectLst/>
        </p:spPr>
      </p:cxnSp>
      <p:cxnSp>
        <p:nvCxnSpPr>
          <p:cNvPr id="17" name="直接连接符 16"/>
          <p:cNvCxnSpPr/>
          <p:nvPr/>
        </p:nvCxnSpPr>
        <p:spPr>
          <a:xfrm flipH="1">
            <a:off x="7423149" y="4484942"/>
            <a:ext cx="2548069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ysDot"/>
            <a:headEnd type="oval"/>
            <a:tailEnd type="oval"/>
          </a:ln>
          <a:effectLst/>
        </p:spPr>
      </p:cxn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1599895" y="1700808"/>
            <a:ext cx="344277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600" dirty="0"/>
              <a:t>供应商对已接单的订单进行备货</a:t>
            </a:r>
            <a:r>
              <a:rPr lang="zh-CN" altLang="en-US" sz="1600" dirty="0"/>
              <a:t>与</a:t>
            </a:r>
            <a:r>
              <a:rPr lang="zh-CN" altLang="zh-CN" sz="1600" dirty="0"/>
              <a:t>配送，</a:t>
            </a:r>
            <a:r>
              <a:rPr lang="zh-CN" altLang="zh-CN" sz="1600" b="1" dirty="0">
                <a:solidFill>
                  <a:srgbClr val="FF0000"/>
                </a:solidFill>
              </a:rPr>
              <a:t>对于供货商已接单的采购单，医院可以实时获取采购单进度</a:t>
            </a:r>
            <a:r>
              <a:rPr lang="zh-CN" altLang="en-US" sz="1600" dirty="0"/>
              <a:t>。</a:t>
            </a:r>
            <a:r>
              <a:rPr lang="zh-CN" altLang="zh-CN" sz="1600" dirty="0"/>
              <a:t>订单配送除医院提交的采购订单外，供应商可自己制作其他订单进行配送。</a:t>
            </a:r>
            <a:endParaRPr lang="zh-CN" altLang="zh-CN" sz="1600" dirty="0"/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2589765" y="3457314"/>
            <a:ext cx="162877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>
              <a:defRPr sz="2000" b="1" ker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订单配送</a:t>
            </a:r>
            <a:endParaRPr lang="en-US" altLang="zh-CN" dirty="0">
              <a:sym typeface="+mn-lt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6407932" y="908720"/>
            <a:ext cx="4440596" cy="18651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600" dirty="0"/>
              <a:t>统一供应链平台自动将医院耗材采购单推送到供应商门户，供应商在接单管理中进行审核，供应商对满足采购申请的订单生成配送单进行配送。</a:t>
            </a:r>
            <a:r>
              <a:rPr lang="zh-CN" altLang="zh-CN" sz="1600" b="1" dirty="0">
                <a:solidFill>
                  <a:srgbClr val="FF0000"/>
                </a:solidFill>
              </a:rPr>
              <a:t>供应商在接单时可以选择部分</a:t>
            </a:r>
            <a:r>
              <a:rPr lang="en-US" altLang="zh-CN" sz="1600" b="1" dirty="0">
                <a:solidFill>
                  <a:srgbClr val="FF0000"/>
                </a:solidFill>
              </a:rPr>
              <a:t>/</a:t>
            </a:r>
            <a:r>
              <a:rPr lang="zh-CN" altLang="zh-CN" sz="1600" b="1" dirty="0">
                <a:solidFill>
                  <a:srgbClr val="FF0000"/>
                </a:solidFill>
              </a:rPr>
              <a:t>全部耗材进行配送，同时可以依据自身的库存修改配送数量。</a:t>
            </a:r>
            <a:endParaRPr lang="zh-CN" altLang="zh-CN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7280244" y="2899670"/>
            <a:ext cx="162877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>
              <a:defRPr sz="2000" b="1" ker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接单管理</a:t>
            </a:r>
            <a:endParaRPr lang="en-US" altLang="zh-CN" dirty="0">
              <a:sym typeface="+mn-lt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4094921" y="4903512"/>
            <a:ext cx="6393567" cy="9787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1600" dirty="0"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供应商配送耗材时，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如果发票没有随货送到，则需要进行订单结账，</a:t>
            </a:r>
            <a:r>
              <a:rPr lang="zh-CN" altLang="en-US" sz="1600" dirty="0"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打印本次结账的物资信息，把纸质清单给医院对应的仓库管理人员进行实际入库操作。</a:t>
            </a:r>
            <a:endParaRPr lang="en-US" altLang="zh-CN" sz="1200" dirty="0"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flipH="1">
            <a:off x="8139634" y="4564957"/>
            <a:ext cx="162877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订单结账</a:t>
            </a:r>
            <a:endParaRPr lang="en-US" altLang="zh-CN" sz="2000" b="1" kern="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165304"/>
            <a:ext cx="1433242" cy="409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1 0.00023 L -0.09464 -0.04669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5" y="-2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1 0.00046 L 0.09618 -0.04669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1" y="-2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949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49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9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4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508</Words>
  <Application>WPS 演示</Application>
  <PresentationFormat>宽屏</PresentationFormat>
  <Paragraphs>57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Century Gothic</vt:lpstr>
      <vt:lpstr>HakusyuSousyo_kk</vt:lpstr>
      <vt:lpstr>Arial</vt:lpstr>
      <vt:lpstr>Calibri</vt:lpstr>
      <vt:lpstr>Arial Unicode MS</vt:lpstr>
      <vt:lpstr>Office 主题​​</vt:lpstr>
      <vt:lpstr>订单管理（医疗机构）</vt:lpstr>
      <vt:lpstr>订单管理—采购申请（二维码）</vt:lpstr>
      <vt:lpstr>订单管理—订单入库（二维码）</vt:lpstr>
      <vt:lpstr>订单管理（供应商）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zeng yimi</dc:creator>
  <cp:lastModifiedBy>凌*青寒</cp:lastModifiedBy>
  <cp:revision>607</cp:revision>
  <dcterms:created xsi:type="dcterms:W3CDTF">2018-07-23T01:28:00Z</dcterms:created>
  <dcterms:modified xsi:type="dcterms:W3CDTF">2019-06-17T03:18:37Z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