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1" r:id="rId3"/>
    <p:sldId id="306" r:id="rId4"/>
    <p:sldId id="307" r:id="rId5"/>
    <p:sldId id="308" r:id="rId6"/>
    <p:sldId id="31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26B6F"/>
    <a:srgbClr val="C97D81"/>
    <a:srgbClr val="B3803C"/>
    <a:srgbClr val="F28C05"/>
    <a:srgbClr val="EF8A17"/>
    <a:srgbClr val="FFE285"/>
    <a:srgbClr val="A41C22"/>
    <a:srgbClr val="EDD4D5"/>
    <a:srgbClr val="C6A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>
        <p:scale>
          <a:sx n="70" d="100"/>
          <a:sy n="70" d="100"/>
        </p:scale>
        <p:origin x="-870" y="-108"/>
      </p:cViewPr>
      <p:guideLst>
        <p:guide orient="horz" pos="2166"/>
        <p:guide pos="38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94FD34D9-E4D8-4204-8075-5903BDB61F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3.xml"/><Relationship Id="rId15" Type="http://schemas.openxmlformats.org/officeDocument/2006/relationships/tags" Target="../tags/tag2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906635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9906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Shape 609"/>
          <p:cNvSpPr txBox="1"/>
          <p:nvPr/>
        </p:nvSpPr>
        <p:spPr>
          <a:xfrm>
            <a:off x="337185" y="384808"/>
            <a:ext cx="10204996" cy="623416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</a:rPr>
              <a:t>医伴金服</a:t>
            </a:r>
            <a:r>
              <a:rPr lang="zh-CN" altLang="en-US" sz="3200" dirty="0" smtClean="0">
                <a:solidFill>
                  <a:schemeClr val="tx1"/>
                </a:solidFill>
              </a:rPr>
              <a:t>：解决医疗产业链诸多</a:t>
            </a:r>
            <a:r>
              <a:rPr lang="zh-CN" altLang="en-US" sz="3200" dirty="0">
                <a:solidFill>
                  <a:schemeClr val="tx1"/>
                </a:solidFill>
              </a:rPr>
              <a:t>痛点赢得行业信赖</a:t>
            </a:r>
            <a:endParaRPr lang="zh-CN" altLang="en-US" sz="3200" dirty="0">
              <a:solidFill>
                <a:schemeClr val="tx1"/>
              </a:solidFill>
            </a:endParaRPr>
          </a:p>
        </p:txBody>
      </p:sp>
      <p:pic>
        <p:nvPicPr>
          <p:cNvPr id="6" name="image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155" y="3153843"/>
            <a:ext cx="6563321" cy="2542614"/>
          </a:xfrm>
          <a:prstGeom prst="rect">
            <a:avLst/>
          </a:prstGeom>
          <a:ln w="12700" cap="flat">
            <a:noFill/>
            <a:miter lim="400000"/>
            <a:headEnd/>
            <a:tailEnd/>
          </a:ln>
          <a:effectLst/>
        </p:spPr>
      </p:pic>
      <p:sp>
        <p:nvSpPr>
          <p:cNvPr id="7" name="圆角矩形 6"/>
          <p:cNvSpPr/>
          <p:nvPr/>
        </p:nvSpPr>
        <p:spPr>
          <a:xfrm>
            <a:off x="6019971" y="1385872"/>
            <a:ext cx="2143140" cy="4643470"/>
          </a:xfrm>
          <a:prstGeom prst="roundRect">
            <a:avLst/>
          </a:prstGeom>
          <a:solidFill>
            <a:srgbClr val="2B2D3A"/>
          </a:solidFill>
          <a:ln w="19050" cap="flat">
            <a:solidFill>
              <a:schemeClr val="accent5"/>
            </a:solidFill>
            <a:prstDash val="dash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pic>
        <p:nvPicPr>
          <p:cNvPr id="8" name="image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91145" y="2314566"/>
            <a:ext cx="6563321" cy="2542614"/>
          </a:xfrm>
          <a:prstGeom prst="rect">
            <a:avLst/>
          </a:prstGeom>
          <a:ln w="12700" cap="flat">
            <a:noFill/>
            <a:miter lim="400000"/>
            <a:headEnd/>
            <a:tailEnd/>
          </a:ln>
          <a:effectLst/>
        </p:spPr>
      </p:pic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6105711" y="2606682"/>
            <a:ext cx="1985962" cy="199390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</a:ln>
        </p:spPr>
        <p:txBody>
          <a:bodyPr wrap="none" anchor="ctr">
            <a:spAutoFit/>
          </a:bodyPr>
          <a:lstStyle/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9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6235886" y="2736857"/>
            <a:ext cx="1725612" cy="173355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005353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</a:ln>
        </p:spPr>
        <p:txBody>
          <a:bodyPr anchor="ctr">
            <a:spAutoFit/>
          </a:bodyPr>
          <a:lstStyle/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9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327961" y="2822582"/>
            <a:ext cx="1555750" cy="1560513"/>
          </a:xfrm>
          <a:prstGeom prst="ellipse">
            <a:avLst/>
          </a:prstGeom>
          <a:solidFill>
            <a:srgbClr val="333333"/>
          </a:solidFill>
          <a:ln w="9525">
            <a:noFill/>
            <a:round/>
          </a:ln>
        </p:spPr>
        <p:txBody>
          <a:bodyPr anchor="ctr">
            <a:spAutoFit/>
          </a:bodyPr>
          <a:lstStyle/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9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6677215" y="3243260"/>
            <a:ext cx="800219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ctr" defTabSz="950595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医伴</a:t>
            </a: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  <a:p>
            <a:pPr marL="0" marR="0" lvl="0" indent="0" algn="ctr" defTabSz="950595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金服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 rot="5400000">
            <a:off x="7514589" y="3600674"/>
            <a:ext cx="3000396" cy="1140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接连接符 13"/>
          <p:cNvCxnSpPr>
            <a:stCxn id="18" idx="3"/>
            <a:endCxn id="25" idx="6"/>
          </p:cNvCxnSpPr>
          <p:nvPr/>
        </p:nvCxnSpPr>
        <p:spPr>
          <a:xfrm flipH="1">
            <a:off x="8091672" y="3566307"/>
            <a:ext cx="3128328" cy="37325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直接连接符 14"/>
          <p:cNvCxnSpPr/>
          <p:nvPr/>
        </p:nvCxnSpPr>
        <p:spPr>
          <a:xfrm flipH="1">
            <a:off x="9014785" y="2100252"/>
            <a:ext cx="2205215" cy="34143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直接连接符 15"/>
          <p:cNvCxnSpPr/>
          <p:nvPr/>
        </p:nvCxnSpPr>
        <p:spPr>
          <a:xfrm flipH="1">
            <a:off x="9014783" y="5066505"/>
            <a:ext cx="2205214" cy="34143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" name="组合 16"/>
          <p:cNvGrpSpPr/>
          <p:nvPr/>
        </p:nvGrpSpPr>
        <p:grpSpPr>
          <a:xfrm>
            <a:off x="9466094" y="1817652"/>
            <a:ext cx="2013863" cy="3568748"/>
            <a:chOff x="8932829" y="1817652"/>
            <a:chExt cx="1333386" cy="3568748"/>
          </a:xfrm>
        </p:grpSpPr>
        <p:sp>
          <p:nvSpPr>
            <p:cNvPr id="18" name="圆角矩形 17"/>
            <p:cNvSpPr/>
            <p:nvPr/>
          </p:nvSpPr>
          <p:spPr>
            <a:xfrm>
              <a:off x="8932829" y="3246412"/>
              <a:ext cx="1282102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信托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8932831" y="1817652"/>
              <a:ext cx="1282102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银行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8984113" y="4600582"/>
              <a:ext cx="1282102" cy="785818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消费金融公司</a:t>
              </a: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保理公司</a:t>
              </a:r>
              <a:r>
                <a:rPr kumimoji="0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…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8020235" y="3100384"/>
            <a:ext cx="1357322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大数据征信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51193" y="2803548"/>
            <a:ext cx="107157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风控模型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34549" y="3671888"/>
            <a:ext cx="107157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输送资产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64304" y="3659748"/>
            <a:ext cx="107157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获取客户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6105711" y="2606682"/>
            <a:ext cx="1985962" cy="1993900"/>
          </a:xfrm>
          <a:prstGeom prst="ellipse">
            <a:avLst/>
          </a:prstGeom>
          <a:gradFill rotWithShape="1">
            <a:gsLst>
              <a:gs pos="0">
                <a:schemeClr val="hlink">
                  <a:alpha val="31999"/>
                </a:schemeClr>
              </a:gs>
              <a:gs pos="100000">
                <a:srgbClr val="000000">
                  <a:alpha val="89999"/>
                </a:srgbClr>
              </a:gs>
            </a:gsLst>
            <a:lin ang="18900000" scaled="1"/>
          </a:gradFill>
          <a:ln w="9525">
            <a:noFill/>
            <a:round/>
          </a:ln>
        </p:spPr>
        <p:txBody>
          <a:bodyPr wrap="none" anchor="ctr">
            <a:spAutoFit/>
          </a:bodyPr>
          <a:lstStyle/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9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26" name="直接连接符 25"/>
          <p:cNvCxnSpPr/>
          <p:nvPr/>
        </p:nvCxnSpPr>
        <p:spPr>
          <a:xfrm rot="5400000">
            <a:off x="5590549" y="3599656"/>
            <a:ext cx="3000396" cy="1588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TextBox 26"/>
          <p:cNvSpPr txBox="1"/>
          <p:nvPr/>
        </p:nvSpPr>
        <p:spPr>
          <a:xfrm>
            <a:off x="6734351" y="3100384"/>
            <a:ext cx="785818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2B2D3A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医伴金服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2B2D3A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auto">
          <a:xfrm>
            <a:off x="6264461" y="2746382"/>
            <a:ext cx="1727200" cy="1733550"/>
          </a:xfrm>
          <a:prstGeom prst="ellipse">
            <a:avLst/>
          </a:prstGeom>
          <a:gradFill rotWithShape="1">
            <a:gsLst>
              <a:gs pos="0">
                <a:srgbClr val="006161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</a:ln>
        </p:spPr>
        <p:txBody>
          <a:bodyPr anchor="ctr">
            <a:spAutoFit/>
          </a:bodyPr>
          <a:lstStyle/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900" b="0" i="0" u="none" strike="noStrike" kern="0" cap="none" spc="0" normalizeH="0" baseline="0" noProof="0">
              <a:ln>
                <a:noFill/>
              </a:ln>
              <a:solidFill>
                <a:srgbClr val="E5D4C2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grpSp>
        <p:nvGrpSpPr>
          <p:cNvPr id="3" name="Group 30"/>
          <p:cNvGrpSpPr/>
          <p:nvPr/>
        </p:nvGrpSpPr>
        <p:grpSpPr bwMode="auto">
          <a:xfrm>
            <a:off x="6356536" y="2840045"/>
            <a:ext cx="1504950" cy="1511300"/>
            <a:chOff x="0" y="0"/>
            <a:chExt cx="1252" cy="1252"/>
          </a:xfrm>
        </p:grpSpPr>
        <p:sp>
          <p:nvSpPr>
            <p:cNvPr id="30" name="Oval 31"/>
            <p:cNvSpPr>
              <a:spLocks noChangeArrowheads="1"/>
            </p:cNvSpPr>
            <p:nvPr/>
          </p:nvSpPr>
          <p:spPr bwMode="auto">
            <a:xfrm>
              <a:off x="0" y="0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pPr marL="0" marR="0" lvl="0" indent="0" algn="l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900" b="0" i="0" u="none" strike="noStrike" kern="0" cap="none" spc="0" normalizeH="0" baseline="0" noProof="0">
                <a:ln>
                  <a:noFill/>
                </a:ln>
                <a:solidFill>
                  <a:srgbClr val="E5D4C2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31" name="Oval 33"/>
            <p:cNvSpPr>
              <a:spLocks noChangeArrowheads="1"/>
            </p:cNvSpPr>
            <p:nvPr/>
          </p:nvSpPr>
          <p:spPr bwMode="auto">
            <a:xfrm>
              <a:off x="29" y="19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pPr marL="0" marR="0" lvl="0" indent="0" algn="l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900" b="0" i="0" u="none" strike="noStrike" kern="0" cap="none" spc="0" normalizeH="0" baseline="0" noProof="0">
                <a:ln>
                  <a:noFill/>
                </a:ln>
                <a:solidFill>
                  <a:srgbClr val="E5D4C2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32" name="Oval 34"/>
            <p:cNvSpPr>
              <a:spLocks noChangeArrowheads="1"/>
            </p:cNvSpPr>
            <p:nvPr/>
          </p:nvSpPr>
          <p:spPr bwMode="auto">
            <a:xfrm>
              <a:off x="97" y="51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pPr marL="0" marR="0" lvl="0" indent="0" algn="l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900" b="0" i="0" u="none" strike="noStrike" kern="0" cap="none" spc="0" normalizeH="0" baseline="0" noProof="0">
                <a:ln>
                  <a:noFill/>
                </a:ln>
                <a:solidFill>
                  <a:srgbClr val="E5D4C2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6" y="7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pPr marL="0" marR="0" lvl="0" indent="0" algn="l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900" b="0" i="0" u="none" strike="noStrike" kern="0" cap="none" spc="0" normalizeH="0" baseline="0" noProof="0">
                <a:ln>
                  <a:noFill/>
                </a:ln>
                <a:solidFill>
                  <a:srgbClr val="E5D4C2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734351" y="3171822"/>
            <a:ext cx="785818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2B2D3A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医伴</a:t>
            </a: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2B2D3A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2B2D3A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金服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2B2D3A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35" name="圆角矩形 34"/>
          <p:cNvSpPr/>
          <p:nvPr/>
        </p:nvSpPr>
        <p:spPr>
          <a:xfrm>
            <a:off x="6377161" y="1600186"/>
            <a:ext cx="1500198" cy="500066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医生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36" name="圆角矩形 35"/>
          <p:cNvSpPr/>
          <p:nvPr/>
        </p:nvSpPr>
        <p:spPr>
          <a:xfrm>
            <a:off x="6377161" y="5100648"/>
            <a:ext cx="1357322" cy="500066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投资机构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56771" y="5688682"/>
            <a:ext cx="1928826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  </a:t>
            </a:r>
            <a:r>
              <a:rPr kumimoji="0" lang="zh-CN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医疗项目投资孵化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38" name="直接连接符 37"/>
          <p:cNvCxnSpPr>
            <a:endCxn id="25" idx="2"/>
          </p:cNvCxnSpPr>
          <p:nvPr/>
        </p:nvCxnSpPr>
        <p:spPr>
          <a:xfrm>
            <a:off x="5082838" y="3600450"/>
            <a:ext cx="1022872" cy="3182"/>
          </a:xfrm>
          <a:prstGeom prst="line">
            <a:avLst/>
          </a:prstGeom>
          <a:noFill/>
          <a:ln w="63500" cap="flat">
            <a:solidFill>
              <a:srgbClr val="0070C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" name="组合 38"/>
          <p:cNvGrpSpPr/>
          <p:nvPr/>
        </p:nvGrpSpPr>
        <p:grpSpPr>
          <a:xfrm>
            <a:off x="3420015" y="1902528"/>
            <a:ext cx="1664073" cy="3570130"/>
            <a:chOff x="3852063" y="2100252"/>
            <a:chExt cx="1664073" cy="3000396"/>
          </a:xfrm>
        </p:grpSpPr>
        <p:cxnSp>
          <p:nvCxnSpPr>
            <p:cNvPr id="40" name="直接连接符 39"/>
            <p:cNvCxnSpPr/>
            <p:nvPr/>
          </p:nvCxnSpPr>
          <p:spPr>
            <a:xfrm rot="5400000">
              <a:off x="4015314" y="3599825"/>
              <a:ext cx="3000396" cy="1249"/>
            </a:xfrm>
            <a:prstGeom prst="line">
              <a:avLst/>
            </a:prstGeom>
            <a:noFill/>
            <a:ln w="63500" cap="flat">
              <a:solidFill>
                <a:srgbClr val="0070C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1" name="直接连接符 40"/>
            <p:cNvCxnSpPr>
              <a:stCxn id="48" idx="3"/>
            </p:cNvCxnSpPr>
            <p:nvPr/>
          </p:nvCxnSpPr>
          <p:spPr>
            <a:xfrm flipV="1">
              <a:off x="4796849" y="5063354"/>
              <a:ext cx="718039" cy="3151"/>
            </a:xfrm>
            <a:prstGeom prst="line">
              <a:avLst/>
            </a:prstGeom>
            <a:noFill/>
            <a:ln w="63500" cap="flat">
              <a:solidFill>
                <a:srgbClr val="0070C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2" name="直接连接符 41"/>
            <p:cNvCxnSpPr/>
            <p:nvPr/>
          </p:nvCxnSpPr>
          <p:spPr>
            <a:xfrm rot="10800000" flipH="1" flipV="1">
              <a:off x="3852063" y="2100252"/>
              <a:ext cx="1662824" cy="34143"/>
            </a:xfrm>
            <a:prstGeom prst="line">
              <a:avLst/>
            </a:prstGeom>
            <a:noFill/>
            <a:ln w="63500" cap="flat">
              <a:solidFill>
                <a:srgbClr val="0070C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3" name="直接连接符 42"/>
            <p:cNvCxnSpPr/>
            <p:nvPr/>
          </p:nvCxnSpPr>
          <p:spPr>
            <a:xfrm flipV="1">
              <a:off x="4796849" y="4029078"/>
              <a:ext cx="718039" cy="3151"/>
            </a:xfrm>
            <a:prstGeom prst="line">
              <a:avLst/>
            </a:prstGeom>
            <a:noFill/>
            <a:ln w="63500" cap="flat">
              <a:solidFill>
                <a:srgbClr val="0070C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" name="直接连接符 43"/>
            <p:cNvCxnSpPr/>
            <p:nvPr/>
          </p:nvCxnSpPr>
          <p:spPr>
            <a:xfrm flipV="1">
              <a:off x="4796849" y="3028946"/>
              <a:ext cx="718039" cy="3151"/>
            </a:xfrm>
            <a:prstGeom prst="line">
              <a:avLst/>
            </a:prstGeom>
            <a:noFill/>
            <a:ln w="63500" cap="flat">
              <a:solidFill>
                <a:srgbClr val="0070C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7" name="组合 44"/>
          <p:cNvGrpSpPr/>
          <p:nvPr/>
        </p:nvGrpSpPr>
        <p:grpSpPr>
          <a:xfrm>
            <a:off x="2988419" y="1503959"/>
            <a:ext cx="1656184" cy="4328739"/>
            <a:chOff x="3420467" y="1817652"/>
            <a:chExt cx="1656184" cy="3568748"/>
          </a:xfrm>
        </p:grpSpPr>
        <p:sp>
          <p:nvSpPr>
            <p:cNvPr id="46" name="圆角矩形 45"/>
            <p:cNvSpPr/>
            <p:nvPr/>
          </p:nvSpPr>
          <p:spPr>
            <a:xfrm>
              <a:off x="3422977" y="3746478"/>
              <a:ext cx="1653674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医疗消费者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47" name="圆角矩形 46"/>
            <p:cNvSpPr/>
            <p:nvPr/>
          </p:nvSpPr>
          <p:spPr>
            <a:xfrm>
              <a:off x="3422977" y="1817652"/>
              <a:ext cx="1653674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医疗代理商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48" name="圆角矩形 47"/>
            <p:cNvSpPr/>
            <p:nvPr/>
          </p:nvSpPr>
          <p:spPr>
            <a:xfrm>
              <a:off x="3422976" y="4746610"/>
              <a:ext cx="1653674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医院</a:t>
              </a:r>
              <a:r>
                <a:rPr kumimoji="0" lang="en-US" altLang="zh-CN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/</a:t>
              </a:r>
              <a:r>
                <a:rPr kumimoji="0" lang="zh-CN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门诊（药店）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3420467" y="2744636"/>
              <a:ext cx="1653674" cy="639790"/>
            </a:xfrm>
            <a:prstGeom prst="roundRect">
              <a:avLst>
                <a:gd name="adj" fmla="val 7209"/>
              </a:avLst>
            </a:prstGeom>
            <a:gradFill rotWithShape="1">
              <a:gsLst>
                <a:gs pos="0">
                  <a:sysClr val="windowText" lastClr="000000">
                    <a:tint val="50000"/>
                    <a:satMod val="300000"/>
                  </a:sysClr>
                </a:gs>
                <a:gs pos="35000">
                  <a:sysClr val="windowText" lastClr="000000">
                    <a:tint val="37000"/>
                    <a:satMod val="300000"/>
                  </a:sysClr>
                </a:gs>
                <a:gs pos="100000">
                  <a:sysClr val="windowText" lastClr="000000">
                    <a:tint val="15000"/>
                    <a:satMod val="350000"/>
                  </a:sysClr>
                </a:gs>
              </a:gsLst>
              <a:lin ang="16200000" scaled="1"/>
            </a:gradFill>
            <a:ln w="952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reflection blurRad="6350" stA="52000" endA="300" endPos="35000" dir="5400000" sy="-100000" algn="bl" rotWithShape="0"/>
            </a:effectLst>
          </p:spPr>
          <p:txBody>
            <a:bodyPr anchor="ctr"/>
            <a:lstStyle/>
            <a:p>
              <a:pPr marL="0" marR="0" lvl="0" indent="0" algn="ctr" defTabSz="95059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厂家</a:t>
              </a:r>
              <a:r>
                <a:rPr kumimoji="0" lang="en-US" altLang="zh-CN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/</a:t>
              </a:r>
              <a:r>
                <a:rPr kumimoji="0" lang="zh-CN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  <a:cs typeface="+mj-cs"/>
                  <a:sym typeface="Calibri" panose="020F0502020204030204"/>
                </a:rPr>
                <a:t>销售平台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endParaRPr>
            </a:p>
          </p:txBody>
        </p:sp>
      </p:grpSp>
      <p:grpSp>
        <p:nvGrpSpPr>
          <p:cNvPr id="29" name="组合 49"/>
          <p:cNvGrpSpPr/>
          <p:nvPr/>
        </p:nvGrpSpPr>
        <p:grpSpPr>
          <a:xfrm>
            <a:off x="828179" y="1440210"/>
            <a:ext cx="1800200" cy="4536504"/>
            <a:chOff x="1188219" y="1440210"/>
            <a:chExt cx="1800200" cy="4536504"/>
          </a:xfrm>
        </p:grpSpPr>
        <p:grpSp>
          <p:nvGrpSpPr>
            <p:cNvPr id="39" name="组合 12"/>
            <p:cNvGrpSpPr/>
            <p:nvPr/>
          </p:nvGrpSpPr>
          <p:grpSpPr>
            <a:xfrm>
              <a:off x="1188219" y="1440210"/>
              <a:ext cx="1800200" cy="1008112"/>
              <a:chOff x="516308" y="1631278"/>
              <a:chExt cx="1800200" cy="1008112"/>
            </a:xfrm>
          </p:grpSpPr>
          <p:sp>
            <p:nvSpPr>
              <p:cNvPr id="61" name="矩形 60"/>
              <p:cNvSpPr/>
              <p:nvPr/>
            </p:nvSpPr>
            <p:spPr>
              <a:xfrm>
                <a:off x="516308" y="1631278"/>
                <a:ext cx="1800200" cy="1008112"/>
              </a:xfrm>
              <a:prstGeom prst="rect">
                <a:avLst/>
              </a:prstGeom>
              <a:solidFill>
                <a:schemeClr val="bg2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62" name="文本框 10"/>
              <p:cNvSpPr txBox="1"/>
              <p:nvPr/>
            </p:nvSpPr>
            <p:spPr>
              <a:xfrm>
                <a:off x="540147" y="1656234"/>
                <a:ext cx="1765866" cy="923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经营资金周转</a:t>
                </a:r>
                <a:endParaRPr kumimoji="0" lang="en-US" altLang="zh-CN" sz="1800" b="0" i="0" u="none" strike="noStrike" cap="none" spc="0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zh-CN" altLang="en-US" sz="1800" dirty="0" smtClean="0">
                    <a:solidFill>
                      <a:schemeClr val="tx1"/>
                    </a:solidFill>
                  </a:rPr>
                  <a:t>应收账款融资</a:t>
                </a:r>
                <a:endParaRPr lang="en-US" altLang="zh-CN" sz="1800" dirty="0" smtClean="0">
                  <a:solidFill>
                    <a:schemeClr val="tx1"/>
                  </a:solidFill>
                </a:endParaRPr>
              </a:p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zh-CN" altLang="en-US" sz="1800" dirty="0" smtClean="0">
                    <a:solidFill>
                      <a:schemeClr val="tx1"/>
                    </a:solidFill>
                  </a:rPr>
                  <a:t>中标订单采购</a:t>
                </a: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Calibri" panose="020F0502020204030204"/>
                </a:endParaRPr>
              </a:p>
            </p:txBody>
          </p:sp>
        </p:grpSp>
        <p:grpSp>
          <p:nvGrpSpPr>
            <p:cNvPr id="45" name="组合 64"/>
            <p:cNvGrpSpPr/>
            <p:nvPr/>
          </p:nvGrpSpPr>
          <p:grpSpPr>
            <a:xfrm>
              <a:off x="1188219" y="4968602"/>
              <a:ext cx="1800200" cy="1008112"/>
              <a:chOff x="516308" y="1711266"/>
              <a:chExt cx="1800200" cy="1008112"/>
            </a:xfrm>
          </p:grpSpPr>
          <p:sp>
            <p:nvSpPr>
              <p:cNvPr id="59" name="矩形 58"/>
              <p:cNvSpPr/>
              <p:nvPr/>
            </p:nvSpPr>
            <p:spPr>
              <a:xfrm>
                <a:off x="516308" y="1711266"/>
                <a:ext cx="1800200" cy="1008112"/>
              </a:xfrm>
              <a:prstGeom prst="rect">
                <a:avLst/>
              </a:prstGeom>
              <a:solidFill>
                <a:schemeClr val="bg2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60" name="文本框 66"/>
              <p:cNvSpPr txBox="1"/>
              <p:nvPr/>
            </p:nvSpPr>
            <p:spPr>
              <a:xfrm>
                <a:off x="535834" y="1724042"/>
                <a:ext cx="1765866" cy="923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融资租赁</a:t>
                </a:r>
                <a:endParaRPr kumimoji="0" lang="en-US" altLang="zh-CN" sz="1800" b="0" i="0" u="none" strike="noStrike" cap="none" spc="0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zh-CN" altLang="en-US" sz="1800" dirty="0">
                    <a:solidFill>
                      <a:schemeClr val="tx1"/>
                    </a:solidFill>
                  </a:rPr>
                  <a:t>器械</a:t>
                </a: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sym typeface="Calibri" panose="020F0502020204030204"/>
                  </a:rPr>
                  <a:t>药品采购</a:t>
                </a:r>
                <a:endParaRPr kumimoji="0" lang="en-US" altLang="zh-CN" sz="1800" b="0" i="0" u="none" strike="noStrike" cap="none" spc="0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Calibri" panose="020F0502020204030204"/>
                </a:endParaRPr>
              </a:p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sym typeface="Calibri" panose="020F0502020204030204"/>
                  </a:rPr>
                  <a:t>（门诊、药店）</a:t>
                </a: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Calibri" panose="020F0502020204030204"/>
                </a:endParaRPr>
              </a:p>
            </p:txBody>
          </p:sp>
        </p:grpSp>
        <p:grpSp>
          <p:nvGrpSpPr>
            <p:cNvPr id="50" name="组合 67"/>
            <p:cNvGrpSpPr/>
            <p:nvPr/>
          </p:nvGrpSpPr>
          <p:grpSpPr>
            <a:xfrm>
              <a:off x="1188219" y="3816474"/>
              <a:ext cx="1800200" cy="1008112"/>
              <a:chOff x="516308" y="1631278"/>
              <a:chExt cx="1800200" cy="1008112"/>
            </a:xfrm>
          </p:grpSpPr>
          <p:sp>
            <p:nvSpPr>
              <p:cNvPr id="57" name="矩形 56"/>
              <p:cNvSpPr/>
              <p:nvPr/>
            </p:nvSpPr>
            <p:spPr>
              <a:xfrm>
                <a:off x="516308" y="1631278"/>
                <a:ext cx="1800200" cy="1008112"/>
              </a:xfrm>
              <a:prstGeom prst="rect">
                <a:avLst/>
              </a:prstGeom>
              <a:solidFill>
                <a:schemeClr val="bg2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58" name="文本框 83"/>
              <p:cNvSpPr txBox="1"/>
              <p:nvPr/>
            </p:nvSpPr>
            <p:spPr>
              <a:xfrm>
                <a:off x="540147" y="1768098"/>
                <a:ext cx="1765866" cy="646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医疗消费分期</a:t>
                </a:r>
                <a:endParaRPr kumimoji="0" lang="en-US" altLang="zh-CN" sz="1800" b="0" i="0" u="none" strike="noStrike" cap="none" spc="0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zh-CN" altLang="en-US" sz="1800" dirty="0" smtClean="0">
                    <a:solidFill>
                      <a:schemeClr val="tx1"/>
                    </a:solidFill>
                  </a:rPr>
                  <a:t>家用设备租赁</a:t>
                </a: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Calibri" panose="020F0502020204030204"/>
                </a:endParaRPr>
              </a:p>
            </p:txBody>
          </p:sp>
        </p:grpSp>
        <p:grpSp>
          <p:nvGrpSpPr>
            <p:cNvPr id="51" name="组合 84"/>
            <p:cNvGrpSpPr/>
            <p:nvPr/>
          </p:nvGrpSpPr>
          <p:grpSpPr>
            <a:xfrm>
              <a:off x="1188219" y="2520330"/>
              <a:ext cx="1800200" cy="1008112"/>
              <a:chOff x="516308" y="1631278"/>
              <a:chExt cx="1800200" cy="1008112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516308" y="1631278"/>
                <a:ext cx="1800200" cy="1008112"/>
              </a:xfrm>
              <a:prstGeom prst="rect">
                <a:avLst/>
              </a:prstGeom>
              <a:solidFill>
                <a:schemeClr val="bg2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56" name="文本框 86"/>
              <p:cNvSpPr txBox="1"/>
              <p:nvPr/>
            </p:nvSpPr>
            <p:spPr>
              <a:xfrm>
                <a:off x="540147" y="1656234"/>
                <a:ext cx="1765866" cy="646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kumimoji="0" lang="zh-CN" altLang="en-US" sz="1800" b="0" i="0" u="none" strike="noStrike" cap="none" spc="0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项目投资资金</a:t>
                </a:r>
                <a:endParaRPr kumimoji="0" lang="en-US" altLang="zh-CN" sz="1800" b="0" i="0" u="none" strike="noStrike" cap="none" spc="0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  <a:p>
                <a:pPr marL="285750" marR="0" indent="-28575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zh-CN" altLang="en-US" sz="1800" dirty="0" smtClean="0">
                    <a:solidFill>
                      <a:schemeClr val="tx1"/>
                    </a:solidFill>
                  </a:rPr>
                  <a:t>股权融资</a:t>
                </a: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Calibri" panose="020F0502020204030204"/>
                </a:endParaRPr>
              </a:p>
            </p:txBody>
          </p:sp>
        </p:grpSp>
      </p:grpSp>
      <p:sp>
        <p:nvSpPr>
          <p:cNvPr id="63" name="等腰三角形 62"/>
          <p:cNvSpPr/>
          <p:nvPr/>
        </p:nvSpPr>
        <p:spPr>
          <a:xfrm rot="5400000">
            <a:off x="2304343" y="1804518"/>
            <a:ext cx="1008112" cy="216024"/>
          </a:xfrm>
          <a:prstGeom prst="triangle">
            <a:avLst/>
          </a:prstGeom>
          <a:solidFill>
            <a:srgbClr val="FFC000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64" name="等腰三角形 63"/>
          <p:cNvSpPr/>
          <p:nvPr/>
        </p:nvSpPr>
        <p:spPr>
          <a:xfrm rot="5400000">
            <a:off x="2321030" y="2916374"/>
            <a:ext cx="1008112" cy="216024"/>
          </a:xfrm>
          <a:prstGeom prst="triangle">
            <a:avLst/>
          </a:prstGeom>
          <a:solidFill>
            <a:srgbClr val="FFC000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65" name="等腰三角形 64"/>
          <p:cNvSpPr/>
          <p:nvPr/>
        </p:nvSpPr>
        <p:spPr>
          <a:xfrm rot="5400000">
            <a:off x="2314384" y="4190904"/>
            <a:ext cx="1008112" cy="216024"/>
          </a:xfrm>
          <a:prstGeom prst="triangle">
            <a:avLst/>
          </a:prstGeom>
          <a:solidFill>
            <a:srgbClr val="FFC000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66" name="等腰三角形 65"/>
          <p:cNvSpPr/>
          <p:nvPr/>
        </p:nvSpPr>
        <p:spPr>
          <a:xfrm rot="5400000">
            <a:off x="2288266" y="5364646"/>
            <a:ext cx="1008112" cy="216024"/>
          </a:xfrm>
          <a:prstGeom prst="triangle">
            <a:avLst/>
          </a:prstGeom>
          <a:solidFill>
            <a:srgbClr val="FFC000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角 15"/>
          <p:cNvSpPr/>
          <p:nvPr/>
        </p:nvSpPr>
        <p:spPr>
          <a:xfrm>
            <a:off x="7955560" y="2735381"/>
            <a:ext cx="2980025" cy="69111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: 圆角 9"/>
          <p:cNvSpPr/>
          <p:nvPr/>
        </p:nvSpPr>
        <p:spPr>
          <a:xfrm>
            <a:off x="1961707" y="2737884"/>
            <a:ext cx="1951074" cy="69111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Shape 609"/>
          <p:cNvSpPr txBox="1"/>
          <p:nvPr/>
        </p:nvSpPr>
        <p:spPr>
          <a:xfrm>
            <a:off x="337053" y="347595"/>
            <a:ext cx="6531474" cy="623416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395" b="0" dirty="0">
                <a:solidFill>
                  <a:schemeClr val="tx1"/>
                </a:solidFill>
              </a:rPr>
              <a:t>医伴金服：全方位赋能金融机构</a:t>
            </a:r>
            <a:endParaRPr lang="zh-CN" altLang="en-US" sz="3395" b="0" dirty="0">
              <a:solidFill>
                <a:schemeClr val="tx1"/>
              </a:solidFill>
            </a:endParaRPr>
          </a:p>
        </p:txBody>
      </p:sp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906635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9906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211400" y="1208199"/>
            <a:ext cx="55194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MicrosoftYaHei"/>
              </a:rPr>
              <a:t>助力拓展医疗供应链金融业务</a:t>
            </a:r>
            <a:endParaRPr lang="zh-CN" altLang="en-US" sz="3200" b="1" dirty="0"/>
          </a:p>
        </p:txBody>
      </p:sp>
      <p:sp>
        <p:nvSpPr>
          <p:cNvPr id="8" name="矩形 7"/>
          <p:cNvSpPr/>
          <p:nvPr/>
        </p:nvSpPr>
        <p:spPr>
          <a:xfrm>
            <a:off x="2174682" y="281933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zh-CN" altLang="en-US" sz="2800" b="1" dirty="0">
                <a:latin typeface="MicrosoftYaHei-Bold"/>
              </a:rPr>
              <a:t>优质客户</a:t>
            </a:r>
            <a:endParaRPr lang="zh-CN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8293168" y="2819330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zh-CN" altLang="en-US" sz="2800" b="1" dirty="0" smtClean="0">
                <a:latin typeface="MicrosoftYaHei-Bold"/>
              </a:rPr>
              <a:t>资产</a:t>
            </a:r>
            <a:r>
              <a:rPr lang="zh-CN" altLang="en-US" sz="2800" b="1" dirty="0">
                <a:latin typeface="MicrosoftYaHei-Bold"/>
              </a:rPr>
              <a:t>全面监控</a:t>
            </a:r>
            <a:endParaRPr lang="zh-CN" altLang="en-US" sz="2800" dirty="0"/>
          </a:p>
        </p:txBody>
      </p:sp>
      <p:sp>
        <p:nvSpPr>
          <p:cNvPr id="12" name="矩形 11"/>
          <p:cNvSpPr/>
          <p:nvPr/>
        </p:nvSpPr>
        <p:spPr>
          <a:xfrm>
            <a:off x="5652986" y="2572183"/>
            <a:ext cx="607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altLang="zh-CN" sz="7200" b="1" dirty="0"/>
              <a:t>+</a:t>
            </a:r>
            <a:endParaRPr lang="zh-CN" altLang="en-US" sz="7200" b="1" dirty="0"/>
          </a:p>
        </p:txBody>
      </p:sp>
      <p:sp>
        <p:nvSpPr>
          <p:cNvPr id="9" name="矩形: 圆角 8"/>
          <p:cNvSpPr/>
          <p:nvPr/>
        </p:nvSpPr>
        <p:spPr>
          <a:xfrm>
            <a:off x="1121735" y="2457523"/>
            <a:ext cx="10271051" cy="1323753"/>
          </a:xfrm>
          <a:prstGeom prst="roundRect">
            <a:avLst/>
          </a:prstGeom>
          <a:noFill/>
          <a:ln w="317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4" name="等腰三角形 13"/>
          <p:cNvSpPr/>
          <p:nvPr/>
        </p:nvSpPr>
        <p:spPr>
          <a:xfrm rot="10800000">
            <a:off x="4901609" y="1887279"/>
            <a:ext cx="2110563" cy="398721"/>
          </a:xfrm>
          <a:prstGeom prst="triangle">
            <a:avLst/>
          </a:prstGeom>
          <a:solidFill>
            <a:srgbClr val="A41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786808" y="3971260"/>
            <a:ext cx="2036135" cy="967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专业医疗行业团队</a:t>
            </a:r>
            <a:endParaRPr lang="zh-CN" altLang="en-US" sz="1400" dirty="0">
              <a:solidFill>
                <a:schemeClr val="tx1"/>
              </a:solidFill>
            </a:endParaRPr>
          </a:p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深度了解医械市场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86808" y="5274944"/>
            <a:ext cx="2036135" cy="967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一线风控团队</a:t>
            </a:r>
            <a:endParaRPr lang="zh-CN" altLang="en-US" sz="1400" dirty="0">
              <a:solidFill>
                <a:schemeClr val="tx1"/>
              </a:solidFill>
            </a:endParaRPr>
          </a:p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丰富的历史交易记录</a:t>
            </a:r>
            <a:endParaRPr lang="zh-CN" altLang="en-US" sz="1400" dirty="0">
              <a:solidFill>
                <a:schemeClr val="tx1"/>
              </a:solidFill>
            </a:endParaRPr>
          </a:p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多元风控信息渠道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7598163" y="5274943"/>
            <a:ext cx="2036135" cy="967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大数据实时监控客户经营状况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7598163" y="4044328"/>
            <a:ext cx="2036135" cy="967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solidFill>
                  <a:schemeClr val="tx1"/>
                </a:solidFill>
              </a:rPr>
              <a:t>• </a:t>
            </a:r>
            <a:r>
              <a:rPr lang="zh-CN" altLang="en-US" sz="1400" dirty="0">
                <a:solidFill>
                  <a:schemeClr val="tx1"/>
                </a:solidFill>
              </a:rPr>
              <a:t>与买方核实往来账</a:t>
            </a:r>
            <a:endParaRPr lang="zh-CN" altLang="en-US" sz="1400" dirty="0">
              <a:solidFill>
                <a:schemeClr val="tx1"/>
              </a:solidFill>
            </a:endParaRPr>
          </a:p>
          <a:p>
            <a:r>
              <a:rPr lang="en-US" altLang="zh-CN" sz="1400" dirty="0">
                <a:solidFill>
                  <a:schemeClr val="tx1"/>
                </a:solidFill>
              </a:rPr>
              <a:t>•</a:t>
            </a:r>
            <a:r>
              <a:rPr lang="zh-CN" altLang="en-US" sz="1400" dirty="0">
                <a:solidFill>
                  <a:schemeClr val="tx1"/>
                </a:solidFill>
              </a:rPr>
              <a:t>确定回款账户</a:t>
            </a:r>
            <a:endParaRPr lang="en-US" altLang="zh-CN" sz="1400" dirty="0">
              <a:solidFill>
                <a:schemeClr val="tx1"/>
              </a:solidFill>
            </a:endParaRPr>
          </a:p>
          <a:p>
            <a:r>
              <a:rPr lang="en-US" altLang="zh-CN" sz="1400" dirty="0">
                <a:solidFill>
                  <a:schemeClr val="tx1"/>
                </a:solidFill>
              </a:rPr>
              <a:t>•</a:t>
            </a:r>
            <a:r>
              <a:rPr lang="zh-CN" altLang="en-US" sz="1400" dirty="0">
                <a:solidFill>
                  <a:schemeClr val="tx1"/>
                </a:solidFill>
              </a:rPr>
              <a:t>确认账期</a:t>
            </a:r>
            <a:endParaRPr lang="en-US" altLang="zh-CN" sz="1400" dirty="0">
              <a:solidFill>
                <a:schemeClr val="tx1"/>
              </a:solidFill>
            </a:endParaRPr>
          </a:p>
        </p:txBody>
      </p:sp>
      <p:sp>
        <p:nvSpPr>
          <p:cNvPr id="33" name="矩形: 圆角 32"/>
          <p:cNvSpPr/>
          <p:nvPr/>
        </p:nvSpPr>
        <p:spPr>
          <a:xfrm>
            <a:off x="3102118" y="4191351"/>
            <a:ext cx="1289128" cy="508947"/>
          </a:xfrm>
          <a:prstGeom prst="round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客户尽调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34" name="矩形: 圆角 33"/>
          <p:cNvSpPr/>
          <p:nvPr/>
        </p:nvSpPr>
        <p:spPr>
          <a:xfrm>
            <a:off x="3102118" y="5504250"/>
            <a:ext cx="1289128" cy="508947"/>
          </a:xfrm>
          <a:prstGeom prst="round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风险筛查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35" name="矩形: 圆角 34"/>
          <p:cNvSpPr/>
          <p:nvPr/>
        </p:nvSpPr>
        <p:spPr>
          <a:xfrm>
            <a:off x="9968979" y="4191350"/>
            <a:ext cx="1289128" cy="508947"/>
          </a:xfrm>
          <a:prstGeom prst="round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账款核实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36" name="矩形: 圆角 35"/>
          <p:cNvSpPr/>
          <p:nvPr/>
        </p:nvSpPr>
        <p:spPr>
          <a:xfrm>
            <a:off x="9968979" y="5504249"/>
            <a:ext cx="1289128" cy="508947"/>
          </a:xfrm>
          <a:prstGeom prst="round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资产监控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777775" y="1375964"/>
            <a:ext cx="2381267" cy="4052917"/>
          </a:xfrm>
          <a:prstGeom prst="rect">
            <a:avLst/>
          </a:prstGeom>
        </p:spPr>
      </p:pic>
      <p:sp>
        <p:nvSpPr>
          <p:cNvPr id="5" name="Shape 609"/>
          <p:cNvSpPr txBox="1"/>
          <p:nvPr/>
        </p:nvSpPr>
        <p:spPr>
          <a:xfrm>
            <a:off x="337053" y="347595"/>
            <a:ext cx="8376328" cy="623416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395" b="0" dirty="0">
                <a:solidFill>
                  <a:schemeClr val="tx1"/>
                </a:solidFill>
              </a:rPr>
              <a:t>医伴金服：搭建</a:t>
            </a:r>
            <a:r>
              <a:rPr lang="en-US" altLang="zh-CN" sz="3395" b="0" dirty="0">
                <a:solidFill>
                  <a:schemeClr val="tx1"/>
                </a:solidFill>
              </a:rPr>
              <a:t>360° </a:t>
            </a:r>
            <a:r>
              <a:rPr lang="zh-CN" altLang="en-US" sz="3395" b="0" dirty="0">
                <a:solidFill>
                  <a:schemeClr val="tx1"/>
                </a:solidFill>
              </a:rPr>
              <a:t>全流程覆盖风控体系</a:t>
            </a:r>
            <a:endParaRPr lang="zh-CN" altLang="en-US" sz="3395" b="0" dirty="0">
              <a:solidFill>
                <a:schemeClr val="tx1"/>
              </a:solidFill>
            </a:endParaRPr>
          </a:p>
        </p:txBody>
      </p:sp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635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9906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516348" y="2125558"/>
            <a:ext cx="438947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/>
              <a:t>1</a:t>
            </a:r>
            <a:r>
              <a:rPr lang="zh-CN" altLang="en-US" sz="1600" dirty="0"/>
              <a:t>、反欺诈关联关系核查确保交易真实性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dirty="0"/>
              <a:t>2</a:t>
            </a:r>
            <a:r>
              <a:rPr lang="zh-CN" altLang="en-US" sz="1600" dirty="0"/>
              <a:t>、系统</a:t>
            </a:r>
            <a:r>
              <a:rPr lang="en-US" altLang="zh-CN" sz="1600" dirty="0"/>
              <a:t>+</a:t>
            </a:r>
            <a:r>
              <a:rPr lang="zh-CN" altLang="en-US" sz="1600" dirty="0"/>
              <a:t>人工双核额，防止贷款额度虚高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en-US" altLang="zh-CN" sz="1600" dirty="0"/>
              <a:t>3</a:t>
            </a:r>
            <a:r>
              <a:rPr lang="zh-CN" altLang="en-US" sz="1600" dirty="0"/>
              <a:t>、最低</a:t>
            </a:r>
            <a:r>
              <a:rPr lang="en-US" altLang="zh-CN" sz="1600" dirty="0"/>
              <a:t>5%</a:t>
            </a:r>
            <a:r>
              <a:rPr lang="zh-CN" altLang="en-US" sz="1600" dirty="0"/>
              <a:t>履约保证金，覆盖资产折价空间</a:t>
            </a:r>
            <a:endParaRPr lang="zh-CN" altLang="en-US" sz="1600" dirty="0"/>
          </a:p>
          <a:p>
            <a:endParaRPr lang="zh-CN" altLang="en-US" sz="1600" dirty="0"/>
          </a:p>
          <a:p>
            <a:r>
              <a:rPr lang="en-US" altLang="zh-CN" sz="1600" dirty="0"/>
              <a:t>4</a:t>
            </a:r>
            <a:r>
              <a:rPr lang="zh-CN" altLang="en-US" sz="1600" dirty="0"/>
              <a:t>、质押应收账款，还款解放质押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en-US" altLang="zh-CN" sz="1600" dirty="0"/>
              <a:t>5</a:t>
            </a:r>
            <a:r>
              <a:rPr lang="zh-CN" altLang="en-US" sz="1600" dirty="0"/>
              <a:t>、资产全程加保，保障资产安全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dirty="0"/>
              <a:t>6</a:t>
            </a:r>
            <a:r>
              <a:rPr lang="zh-CN" altLang="en-US" sz="1600" dirty="0"/>
              <a:t>、行业高毛利，客户无实质欺诈风险</a:t>
            </a:r>
            <a:endParaRPr lang="en-US" altLang="zh-CN" sz="1600" dirty="0"/>
          </a:p>
          <a:p>
            <a:endParaRPr lang="en-US" altLang="zh-CN" sz="1600" dirty="0"/>
          </a:p>
          <a:p>
            <a:endParaRPr lang="zh-CN" altLang="en-US" sz="1600" dirty="0"/>
          </a:p>
        </p:txBody>
      </p:sp>
      <p:sp>
        <p:nvSpPr>
          <p:cNvPr id="6" name="矩形 5"/>
          <p:cNvSpPr/>
          <p:nvPr/>
        </p:nvSpPr>
        <p:spPr>
          <a:xfrm>
            <a:off x="7233462" y="1886223"/>
            <a:ext cx="438947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1600" dirty="0"/>
          </a:p>
          <a:p>
            <a:r>
              <a:rPr lang="en-US" altLang="zh-CN" sz="1600" dirty="0"/>
              <a:t>7</a:t>
            </a:r>
            <a:r>
              <a:rPr lang="zh-CN" altLang="en-US" sz="1600" dirty="0" smtClean="0"/>
              <a:t>、金医卫风控模型，</a:t>
            </a:r>
            <a:r>
              <a:rPr lang="zh-CN" altLang="en-US" sz="1600" dirty="0"/>
              <a:t>量化评价医械供应商，从小微企业主、小微企业经营、平台交易、平台金融四个维度进行评估；排除部分潜在风险客户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、对厂商、医院和配送服务商商建立评价体系，增加整个供应链的安全系数</a:t>
            </a:r>
            <a:endParaRPr lang="zh-CN" altLang="en-US" sz="1600" dirty="0"/>
          </a:p>
          <a:p>
            <a:endParaRPr lang="zh-CN" altLang="en-US" sz="1600" dirty="0"/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、使用银行存管账户体系，做医疗器械交易</a:t>
            </a:r>
            <a:endParaRPr lang="zh-CN" altLang="en-US" sz="1600" dirty="0"/>
          </a:p>
          <a:p>
            <a:r>
              <a:rPr lang="zh-CN" altLang="en-US" sz="1600" dirty="0"/>
              <a:t>的支付宝，避免交易欺诈风险</a:t>
            </a:r>
            <a:endParaRPr lang="zh-CN" altLang="en-US" sz="1600" dirty="0"/>
          </a:p>
          <a:p>
            <a:endParaRPr lang="en-US" altLang="zh-CN" sz="1600" dirty="0"/>
          </a:p>
          <a:p>
            <a:r>
              <a:rPr lang="en-US" altLang="zh-CN" sz="1600" dirty="0"/>
              <a:t>10</a:t>
            </a:r>
            <a:r>
              <a:rPr lang="zh-CN" altLang="en-US" sz="1600" dirty="0"/>
              <a:t>、使用电子签章、活体识别等金融科技手段</a:t>
            </a:r>
            <a:endParaRPr lang="zh-CN" altLang="en-US" sz="1600" dirty="0"/>
          </a:p>
          <a:p>
            <a:r>
              <a:rPr lang="zh-CN" altLang="en-US" sz="1600" dirty="0"/>
              <a:t>，确保交易真实有效不可篡改</a:t>
            </a:r>
            <a:endParaRPr lang="zh-CN" altLang="en-US" sz="1600" dirty="0"/>
          </a:p>
        </p:txBody>
      </p:sp>
      <p:sp>
        <p:nvSpPr>
          <p:cNvPr id="13" name="矩形 12"/>
          <p:cNvSpPr/>
          <p:nvPr/>
        </p:nvSpPr>
        <p:spPr>
          <a:xfrm>
            <a:off x="0" y="5858540"/>
            <a:ext cx="12192000" cy="9994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/>
              <a:t>因为专注，所以专业</a:t>
            </a:r>
            <a:endParaRPr lang="zh-CN" altLang="en-US" sz="28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609"/>
          <p:cNvSpPr txBox="1"/>
          <p:nvPr/>
        </p:nvSpPr>
        <p:spPr>
          <a:xfrm>
            <a:off x="337053" y="347595"/>
            <a:ext cx="8376328" cy="623416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395" b="0" dirty="0">
                <a:solidFill>
                  <a:schemeClr val="tx1"/>
                </a:solidFill>
              </a:rPr>
              <a:t>医伴金服：最高的行业风控标准</a:t>
            </a:r>
            <a:endParaRPr lang="zh-CN" altLang="en-US" sz="3395" b="0" dirty="0">
              <a:solidFill>
                <a:schemeClr val="tx1"/>
              </a:solidFill>
            </a:endParaRPr>
          </a:p>
        </p:txBody>
      </p:sp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906635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9906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8367823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贷后</a:t>
            </a:r>
            <a:endParaRPr lang="zh-CN" altLang="en-US" dirty="0"/>
          </a:p>
        </p:txBody>
      </p:sp>
      <p:sp>
        <p:nvSpPr>
          <p:cNvPr id="15" name="椭圆 14"/>
          <p:cNvSpPr/>
          <p:nvPr/>
        </p:nvSpPr>
        <p:spPr>
          <a:xfrm>
            <a:off x="4853320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贷中</a:t>
            </a:r>
            <a:endParaRPr lang="zh-CN" altLang="en-US" dirty="0"/>
          </a:p>
        </p:txBody>
      </p:sp>
      <p:sp>
        <p:nvSpPr>
          <p:cNvPr id="16" name="椭圆 15"/>
          <p:cNvSpPr/>
          <p:nvPr/>
        </p:nvSpPr>
        <p:spPr>
          <a:xfrm>
            <a:off x="1147430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贷前</a:t>
            </a:r>
            <a:endParaRPr lang="zh-CN" altLang="en-US" dirty="0"/>
          </a:p>
        </p:txBody>
      </p:sp>
      <p:sp>
        <p:nvSpPr>
          <p:cNvPr id="17" name="椭圆 16"/>
          <p:cNvSpPr/>
          <p:nvPr/>
        </p:nvSpPr>
        <p:spPr>
          <a:xfrm>
            <a:off x="8378455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贷后</a:t>
            </a:r>
            <a:endParaRPr lang="zh-CN" altLang="en-US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4863952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贷中</a:t>
            </a:r>
            <a:endParaRPr lang="zh-CN" altLang="en-US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158062" y="1075305"/>
            <a:ext cx="2248786" cy="219030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贷前</a:t>
            </a:r>
            <a:endParaRPr lang="zh-CN" altLang="en-US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52107" y="3592389"/>
            <a:ext cx="252346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准入背景调查</a:t>
            </a:r>
            <a:endParaRPr lang="zh-CN" altLang="en-US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核实应收</a:t>
            </a:r>
            <a:r>
              <a:rPr lang="zh-CN" altLang="en-US" dirty="0" smtClean="0">
                <a:latin typeface="Wingdings-Regular"/>
              </a:rPr>
              <a:t>账款（大额）</a:t>
            </a:r>
            <a:endParaRPr lang="en-US" altLang="zh-CN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一线风控现场尽</a:t>
            </a:r>
            <a:r>
              <a:rPr lang="zh-CN" altLang="en-US" dirty="0" smtClean="0">
                <a:latin typeface="Wingdings-Regular"/>
              </a:rPr>
              <a:t>调（大额）</a:t>
            </a:r>
            <a:endParaRPr lang="en-US" altLang="zh-CN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系统风险筛查</a:t>
            </a:r>
            <a:endParaRPr lang="zh-CN" altLang="en-US" dirty="0">
              <a:latin typeface="Wingdings-Regular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726614" y="3592389"/>
            <a:ext cx="34338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实时监控产业链内的交易行为</a:t>
            </a:r>
            <a:endParaRPr lang="zh-CN" altLang="en-US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实时监控</a:t>
            </a:r>
            <a:r>
              <a:rPr lang="zh-CN" altLang="en-US" dirty="0" smtClean="0">
                <a:latin typeface="Wingdings-Regular"/>
              </a:rPr>
              <a:t>物流（自有平台）</a:t>
            </a:r>
            <a:endParaRPr lang="zh-CN" altLang="en-US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实时监控资金流</a:t>
            </a:r>
            <a:endParaRPr lang="en-US" altLang="zh-CN" dirty="0">
              <a:latin typeface="Wingdings-Regular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>
                <a:latin typeface="Wingdings-Regular"/>
              </a:rPr>
              <a:t>区块链技术硬性管理</a:t>
            </a:r>
            <a:endParaRPr lang="en-US" altLang="zh-CN" dirty="0">
              <a:latin typeface="Wingdings-Regular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367823" y="3592389"/>
            <a:ext cx="2523460" cy="1704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zh-CN" dirty="0"/>
              <a:t>信贷档案管理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/>
              <a:t>贷后常规检查和评价</a:t>
            </a:r>
            <a:r>
              <a:rPr lang="en-US" altLang="zh-CN" dirty="0">
                <a:latin typeface="Wingdings-Regular"/>
              </a:rPr>
              <a:t>ü</a:t>
            </a:r>
            <a:r>
              <a:rPr lang="zh-CN" altLang="en-US" dirty="0"/>
              <a:t>贷款到期提醒、还款及续贷营销</a:t>
            </a:r>
            <a:endParaRPr lang="en-US" altLang="zh-CN" dirty="0"/>
          </a:p>
        </p:txBody>
      </p:sp>
      <p:sp>
        <p:nvSpPr>
          <p:cNvPr id="23" name="矩形 22"/>
          <p:cNvSpPr/>
          <p:nvPr/>
        </p:nvSpPr>
        <p:spPr>
          <a:xfrm>
            <a:off x="0" y="5858540"/>
            <a:ext cx="12192000" cy="9994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>
                <a:solidFill>
                  <a:schemeClr val="tx1"/>
                </a:solidFill>
              </a:rPr>
              <a:t>严格准入   专业把控</a:t>
            </a:r>
            <a:endParaRPr lang="zh-CN" altLang="en-US" sz="2000" b="1" dirty="0">
              <a:solidFill>
                <a:schemeClr val="tx1"/>
              </a:solidFill>
            </a:endParaRPr>
          </a:p>
          <a:p>
            <a:pPr algn="ctr"/>
            <a:r>
              <a:rPr lang="zh-CN" altLang="en-US" sz="2000" b="1" dirty="0">
                <a:solidFill>
                  <a:schemeClr val="tx1"/>
                </a:solidFill>
              </a:rPr>
              <a:t>保险全面覆盖   全程信息可视   底层交易穿透   实时可见可查</a:t>
            </a:r>
            <a:endParaRPr lang="zh-CN" alt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145" y="347332"/>
            <a:ext cx="10351293" cy="623415"/>
          </a:xfrm>
        </p:spPr>
        <p:txBody>
          <a:bodyPr>
            <a:normAutofit/>
          </a:bodyPr>
          <a:lstStyle/>
          <a:p>
            <a:r>
              <a:rPr lang="zh-CN" altLang="en-US" sz="3400" dirty="0"/>
              <a:t>风控体系：区块链技术及硬性管理手段</a:t>
            </a:r>
            <a:endParaRPr lang="zh-CN" altLang="en-US" sz="3400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848850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255270" y="336550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35" y="1090372"/>
            <a:ext cx="10991930" cy="503876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WPS 演示</Application>
  <PresentationFormat>自定义</PresentationFormat>
  <Paragraphs>144</Paragraphs>
  <Slides>5</Slides>
  <Notes>9</Notes>
  <HiddenSlides>0</HiddenSlides>
  <MMClips>1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4" baseType="lpstr">
      <vt:lpstr>Arial</vt:lpstr>
      <vt:lpstr>宋体</vt:lpstr>
      <vt:lpstr>Wingdings</vt:lpstr>
      <vt:lpstr>黑体</vt:lpstr>
      <vt:lpstr>Calibri</vt:lpstr>
      <vt:lpstr>微软雅黑</vt:lpstr>
      <vt:lpstr>Helvetica</vt:lpstr>
      <vt:lpstr>Franklin Gothic Medium</vt:lpstr>
      <vt:lpstr>HakusyuSousyo_kk</vt:lpstr>
      <vt:lpstr>Arial</vt:lpstr>
      <vt:lpstr>MS-Mincho</vt:lpstr>
      <vt:lpstr>MicrosoftYaHei</vt:lpstr>
      <vt:lpstr>MicrosoftYaHei-Bold</vt:lpstr>
      <vt:lpstr>Helvetica-Bold</vt:lpstr>
      <vt:lpstr>Arial Unicode MS</vt:lpstr>
      <vt:lpstr>Wingdings-Regular</vt:lpstr>
      <vt:lpstr>MS Mincho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风控体系：区块链技术及硬性管理手段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凌*青寒</cp:lastModifiedBy>
  <cp:revision>31</cp:revision>
  <dcterms:created xsi:type="dcterms:W3CDTF">2018-03-01T02:03:00Z</dcterms:created>
  <dcterms:modified xsi:type="dcterms:W3CDTF">2019-06-24T02:44:14Z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  <property fmtid="{D5CDD505-2E9C-101B-9397-08002B2CF9AE}" pid="3" name="KSORubyTemplateID">
    <vt:lpwstr>13</vt:lpwstr>
  </property>
</Properties>
</file>